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5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5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0"/>
  </p:normalViewPr>
  <p:slideViewPr>
    <p:cSldViewPr snapToGrid="0">
      <p:cViewPr>
        <p:scale>
          <a:sx n="109" d="100"/>
          <a:sy n="109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5A7FF-4B17-7B42-BBF7-2EE937BCC1AB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2790E-1B02-0B45-8BE8-2A66472C5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2790E-1B02-0B45-8BE8-2A66472C56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20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2790E-1B02-0B45-8BE8-2A66472C56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2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2790E-1B02-0B45-8BE8-2A66472C56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2790E-1B02-0B45-8BE8-2A66472C56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9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2790E-1B02-0B45-8BE8-2A66472C56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2790E-1B02-0B45-8BE8-2A66472C56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2790E-1B02-0B45-8BE8-2A66472C56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1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2790E-1B02-0B45-8BE8-2A66472C56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4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2790E-1B02-0B45-8BE8-2A66472C56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97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2790E-1B02-0B45-8BE8-2A66472C56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7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85DE-BEA0-6F09-E44F-89DC36B6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ACB06-5376-E521-63FE-C4BCE06B1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9FE11-967B-259A-2751-84317793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C34BE-84D5-7CC9-ADA2-5322C66C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252DA-407E-6268-E248-63F2F0C8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5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752C-04D2-BB72-53D2-FB0374F6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A4BB8-01B8-E77A-016E-05F53293C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0B4E0-2212-61CE-4600-F3FAFCBF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CB936-4512-FF0F-4386-07EDF12C6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A6906-212B-86BD-3B08-D5E030F8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3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2D5750-9F64-A5A3-2E6E-7568E9A1D1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86CF9-70FB-75ED-5009-11084AC8C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60CA7-A166-86B8-2977-E51AEF25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C441D-3BB8-4456-2BB7-F7F11B5B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D5820-451B-2829-7AA7-7E7AA901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3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1C65-3D64-7AF5-7E0A-B1561762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DEA68-D7DD-8818-C9B5-89AEA734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297B9-43A4-3D70-8678-ED541F6F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6C59C-B60A-A6CB-2396-3C5FDBBE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064-2BF5-BCF2-33F5-5FE91C8D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C1A4-84F9-3740-800F-B2BFB6F6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9AF2-4281-BC1E-9745-4FB865E8F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FDF5-5966-6BC7-0CCF-83FFB3B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F2E64-E114-B5E5-CC17-36BC903B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AEE4F-0D39-2269-52B1-F3F9B033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6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F107-2A72-F014-CE25-0FE2CAA6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45C48-B602-F489-85E1-94B5EEB57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716A8-5491-C078-BAA3-2E3C70CF6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9F976-AFDA-049D-A083-6E219B46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01F78-4CE3-8784-A638-6C080A0E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C70FA-69FA-0487-3688-822079D6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4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A41A-323D-87F3-684D-7A9B9F46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824FB-D193-32F0-068F-861A6EDBA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C8583-6BE0-28FF-E0DC-46D5ECA0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98CF7-F259-AB8E-2580-242CD76A06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0C170-A8A5-4D17-1F23-8EF6E590B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0453F-CC57-CF44-CE90-F6D66544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5F961E-0D61-5272-C1D6-C1DC083C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DF4D4-FFBA-F9AF-70D7-AA702B3B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6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4D219-73D8-2F86-81A4-B329C8C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08C5B-DFAE-EDC7-EBB4-7E34B9BA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1934B-6CE7-429D-C409-8AAF8037D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6F674-D9DC-186E-4298-D8C13D8B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4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923AC-6269-54D2-CFAF-0F76C330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353EB-7AD1-A73F-B839-DC4EAF08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38238-5F0F-624C-5719-3DBC7A3E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7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9DCC-8479-1CD1-0412-869176C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A9678-1F7C-09F0-8A02-894445219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2FD6B-7A61-8DEA-8DFD-242D877FC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4E324-F01F-805A-92B3-9575B1DB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B0EB9-C93F-7107-D3CB-913E7240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3D63D-3133-1313-F61E-9248212A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8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F6A0-32BC-0DDE-E212-30A4B17D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A1475-F198-2F68-B3A8-0F1DEB2C0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F1DDC-3CD0-8213-09D1-BED4FCCD1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1A44D-CAFD-7FD8-BF37-0419E151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C8CDA-BF8D-C2DA-AD03-C471C206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28511-D6F7-8B9F-502E-9B6FBC80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8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A62CB-5EA2-9EBD-05EC-B4358E37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67FE6-D0E1-B052-5AAD-2540608FE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C7950-DC0C-A923-5810-25E7B69EA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4FE53C-4631-0F48-91DC-4B25248761E7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BF93F-7E23-1C98-699B-47A77DBAA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B27C-BD73-2E41-E36F-98A1876D9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E88146-F29E-5143-9793-A38FFC806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6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emf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emf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emf"/><Relationship Id="rId21" Type="http://schemas.openxmlformats.org/officeDocument/2006/relationships/image" Target="../media/image72.png"/><Relationship Id="rId7" Type="http://schemas.openxmlformats.org/officeDocument/2006/relationships/image" Target="../media/image58.emf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11" Type="http://schemas.openxmlformats.org/officeDocument/2006/relationships/image" Target="../media/image62.png"/><Relationship Id="rId5" Type="http://schemas.openxmlformats.org/officeDocument/2006/relationships/image" Target="../media/image56.emf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emf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69169718-E510-1DE5-1BB2-D5EEE786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62" y="806225"/>
            <a:ext cx="3335322" cy="2135977"/>
          </a:xfrm>
          <a:prstGeom prst="rect">
            <a:avLst/>
          </a:prstGeom>
        </p:spPr>
      </p:pic>
      <p:pic>
        <p:nvPicPr>
          <p:cNvPr id="5" name="Picture 4" descr="A diagram of a bar graph&#10;&#10;AI-generated content may be incorrect.">
            <a:extLst>
              <a:ext uri="{FF2B5EF4-FFF2-40B4-BE49-F238E27FC236}">
                <a16:creationId xmlns:a16="http://schemas.microsoft.com/office/drawing/2014/main" id="{0755645E-2314-1487-82DC-30480896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84" y="806225"/>
            <a:ext cx="6650036" cy="19748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3073262-6A4E-8E53-4003-8CBC2F7B4DAD}"/>
              </a:ext>
            </a:extLst>
          </p:cNvPr>
          <p:cNvGrpSpPr/>
          <p:nvPr/>
        </p:nvGrpSpPr>
        <p:grpSpPr>
          <a:xfrm>
            <a:off x="1122362" y="2896614"/>
            <a:ext cx="9947275" cy="3733800"/>
            <a:chOff x="1801812" y="1390708"/>
            <a:chExt cx="9947275" cy="3733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715B56-B6FE-282D-3FBD-A69758E2C0A2}"/>
                </a:ext>
              </a:extLst>
            </p:cNvPr>
            <p:cNvGrpSpPr/>
            <p:nvPr/>
          </p:nvGrpSpPr>
          <p:grpSpPr>
            <a:xfrm>
              <a:off x="8015286" y="1390708"/>
              <a:ext cx="3733801" cy="3733800"/>
              <a:chOff x="7950200" y="374650"/>
              <a:chExt cx="3733801" cy="3733800"/>
            </a:xfrm>
          </p:grpSpPr>
          <p:pic>
            <p:nvPicPr>
              <p:cNvPr id="9" name="Picture 8" descr="Diagram of a diagram showing the formation of a number of individuals&#10;&#10;AI-generated content may be incorrect.">
                <a:extLst>
                  <a:ext uri="{FF2B5EF4-FFF2-40B4-BE49-F238E27FC236}">
                    <a16:creationId xmlns:a16="http://schemas.microsoft.com/office/drawing/2014/main" id="{14B75DD1-0B0F-8CA0-EB15-BC001D037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0200" y="374650"/>
                <a:ext cx="3733800" cy="37338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B738BD2-5C12-BF0C-D9C9-6182FA3EAAFB}"/>
                  </a:ext>
                </a:extLst>
              </p:cNvPr>
              <p:cNvSpPr/>
              <p:nvPr/>
            </p:nvSpPr>
            <p:spPr>
              <a:xfrm>
                <a:off x="11329989" y="1871663"/>
                <a:ext cx="354012" cy="3698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B9C04FE1-D6AF-F879-82B8-383D3FE1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812" y="1516856"/>
              <a:ext cx="6413500" cy="34544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4121BBA-91ED-BE01-B73B-F4B505208EDD}"/>
              </a:ext>
            </a:extLst>
          </p:cNvPr>
          <p:cNvSpPr/>
          <p:nvPr/>
        </p:nvSpPr>
        <p:spPr>
          <a:xfrm>
            <a:off x="3987538" y="6117995"/>
            <a:ext cx="2946662" cy="2450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MPNN scores for each possible mutant conditioned on conformation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CE8BE-5BF2-B3A8-8387-F78790337365}"/>
              </a:ext>
            </a:extLst>
          </p:cNvPr>
          <p:cNvSpPr/>
          <p:nvPr/>
        </p:nvSpPr>
        <p:spPr>
          <a:xfrm>
            <a:off x="1523606" y="5740458"/>
            <a:ext cx="2062296" cy="377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Mutant sequences for a protein of interest (POI)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2724EB-EDA9-C51F-D8C6-366B83ADA71E}"/>
              </a:ext>
            </a:extLst>
          </p:cNvPr>
          <p:cNvSpPr/>
          <p:nvPr/>
        </p:nvSpPr>
        <p:spPr>
          <a:xfrm>
            <a:off x="7599692" y="6354613"/>
            <a:ext cx="3206088" cy="2450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Prediction of conformation-biasing mutants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CFE4FE-6B31-726A-6A85-8DA71ABEFCB3}"/>
              </a:ext>
            </a:extLst>
          </p:cNvPr>
          <p:cNvSpPr/>
          <p:nvPr/>
        </p:nvSpPr>
        <p:spPr>
          <a:xfrm>
            <a:off x="7976193" y="5730543"/>
            <a:ext cx="2062296" cy="377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Inverse folding score on Conformation 2 backbone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DFD95B-D365-E0BF-35E0-C4B7A98179FA}"/>
              </a:ext>
            </a:extLst>
          </p:cNvPr>
          <p:cNvSpPr/>
          <p:nvPr/>
        </p:nvSpPr>
        <p:spPr>
          <a:xfrm rot="16200000">
            <a:off x="6693483" y="4510626"/>
            <a:ext cx="2062296" cy="377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Inverse folding score on Conformation 1 backbone</a:t>
            </a:r>
          </a:p>
        </p:txBody>
      </p:sp>
    </p:spTree>
    <p:extLst>
      <p:ext uri="{BB962C8B-B14F-4D97-AF65-F5344CB8AC3E}">
        <p14:creationId xmlns:p14="http://schemas.microsoft.com/office/powerpoint/2010/main" val="3763553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45E34EE2-ED11-48A9-1EB5-CC67084AE47B}"/>
              </a:ext>
            </a:extLst>
          </p:cNvPr>
          <p:cNvSpPr/>
          <p:nvPr/>
        </p:nvSpPr>
        <p:spPr>
          <a:xfrm>
            <a:off x="530156" y="0"/>
            <a:ext cx="6596942" cy="68247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EDCA477-441A-9E85-0BAE-E5B35676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581" y="0"/>
            <a:ext cx="2062196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3E52459-B606-E9D2-3618-2B05A602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02" y="0"/>
            <a:ext cx="2062196" cy="569741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8E391DD-8993-E63A-B0ED-8EDFD57531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72" r="23153"/>
          <a:stretch>
            <a:fillRect/>
          </a:stretch>
        </p:blipFill>
        <p:spPr>
          <a:xfrm>
            <a:off x="3936642" y="141792"/>
            <a:ext cx="1028529" cy="95123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26D3A29-9717-BB87-CC2F-CFE1392A24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886" r="19019"/>
          <a:stretch>
            <a:fillRect/>
          </a:stretch>
        </p:blipFill>
        <p:spPr>
          <a:xfrm>
            <a:off x="628254" y="1294863"/>
            <a:ext cx="1028529" cy="9382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927B664-024D-1318-7168-40E7D2FC0F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923" r="17608"/>
          <a:stretch>
            <a:fillRect/>
          </a:stretch>
        </p:blipFill>
        <p:spPr>
          <a:xfrm>
            <a:off x="3936642" y="1281893"/>
            <a:ext cx="1028529" cy="9512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265ED56-38A2-CD23-CA0F-19A944F845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094" r="21373"/>
          <a:stretch>
            <a:fillRect/>
          </a:stretch>
        </p:blipFill>
        <p:spPr>
          <a:xfrm>
            <a:off x="628254" y="2434942"/>
            <a:ext cx="1028530" cy="95123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89BDEF8-0B71-0646-E4E2-B7B4FC4836F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830" r="26315"/>
          <a:stretch>
            <a:fillRect/>
          </a:stretch>
        </p:blipFill>
        <p:spPr>
          <a:xfrm>
            <a:off x="3923471" y="2477764"/>
            <a:ext cx="1031847" cy="95123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E3A1516-1CFC-07EE-79D4-54B59A2FBD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996" r="25132"/>
          <a:stretch>
            <a:fillRect/>
          </a:stretch>
        </p:blipFill>
        <p:spPr>
          <a:xfrm>
            <a:off x="628254" y="3583805"/>
            <a:ext cx="1022040" cy="89987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D640502-D689-DC8A-FCB3-AA1651630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9488" r="20971"/>
          <a:stretch>
            <a:fillRect/>
          </a:stretch>
        </p:blipFill>
        <p:spPr>
          <a:xfrm>
            <a:off x="3933279" y="3558126"/>
            <a:ext cx="1022039" cy="95123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AB1EDAA-C453-2AD5-3145-86C61B94533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0560" r="23422"/>
          <a:stretch>
            <a:fillRect/>
          </a:stretch>
        </p:blipFill>
        <p:spPr>
          <a:xfrm>
            <a:off x="628254" y="4681312"/>
            <a:ext cx="1022038" cy="99458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85EAF89-0984-8F9F-775A-63A5230BE47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7623" r="15089"/>
          <a:stretch>
            <a:fillRect/>
          </a:stretch>
        </p:blipFill>
        <p:spPr>
          <a:xfrm>
            <a:off x="3925129" y="4753706"/>
            <a:ext cx="1028529" cy="84979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EA49888-620E-0415-4AE3-00E0B4812A7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2361" r="16717"/>
          <a:stretch>
            <a:fillRect/>
          </a:stretch>
        </p:blipFill>
        <p:spPr>
          <a:xfrm>
            <a:off x="610127" y="5861167"/>
            <a:ext cx="1040165" cy="95123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4D36B10-17F8-246C-CEFD-FCE2BFAAEB1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7900" r="20929"/>
          <a:stretch>
            <a:fillRect/>
          </a:stretch>
        </p:blipFill>
        <p:spPr>
          <a:xfrm>
            <a:off x="629254" y="139856"/>
            <a:ext cx="1031848" cy="92269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9407582-5778-6CBD-2B3F-491B718C55BD}"/>
              </a:ext>
            </a:extLst>
          </p:cNvPr>
          <p:cNvSpPr txBox="1"/>
          <p:nvPr/>
        </p:nvSpPr>
        <p:spPr>
          <a:xfrm>
            <a:off x="531092" y="-59436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>
                    <a:schemeClr val="bg1">
                      <a:alpha val="90000"/>
                    </a:schemeClr>
                  </a:glow>
                </a:effectLst>
              </a:rPr>
              <a:t>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8605958-C82B-36A8-6E7B-DB4C2BABEAA3}"/>
              </a:ext>
            </a:extLst>
          </p:cNvPr>
          <p:cNvSpPr txBox="1"/>
          <p:nvPr/>
        </p:nvSpPr>
        <p:spPr>
          <a:xfrm>
            <a:off x="531092" y="103611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 rad="276395">
                    <a:schemeClr val="bg1">
                      <a:alpha val="90000"/>
                    </a:schemeClr>
                  </a:glow>
                </a:effectLst>
              </a:rPr>
              <a:t>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24B28AF-57D4-ACB4-9DFC-77DD15E6343C}"/>
              </a:ext>
            </a:extLst>
          </p:cNvPr>
          <p:cNvSpPr txBox="1"/>
          <p:nvPr/>
        </p:nvSpPr>
        <p:spPr>
          <a:xfrm>
            <a:off x="530156" y="2187856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 rad="276395">
                    <a:schemeClr val="bg1">
                      <a:alpha val="90000"/>
                    </a:schemeClr>
                  </a:glow>
                </a:effectLst>
              </a:rPr>
              <a:t>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C31A36-04CF-46FC-0F89-BE421F8553C1}"/>
              </a:ext>
            </a:extLst>
          </p:cNvPr>
          <p:cNvSpPr txBox="1"/>
          <p:nvPr/>
        </p:nvSpPr>
        <p:spPr>
          <a:xfrm>
            <a:off x="537266" y="3312245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 rad="276395">
                    <a:schemeClr val="bg1">
                      <a:alpha val="90000"/>
                    </a:schemeClr>
                  </a:glow>
                </a:effectLst>
              </a:rPr>
              <a:t>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4856021-B2C5-4415-CADA-C793E9B9C8EA}"/>
              </a:ext>
            </a:extLst>
          </p:cNvPr>
          <p:cNvSpPr txBox="1"/>
          <p:nvPr/>
        </p:nvSpPr>
        <p:spPr>
          <a:xfrm>
            <a:off x="531092" y="4431526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 rad="276395">
                    <a:schemeClr val="bg1">
                      <a:alpha val="90000"/>
                    </a:schemeClr>
                  </a:glow>
                </a:effectLst>
              </a:rPr>
              <a:t>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DEF7E2F-D0B4-DCD0-2B7B-0B692618A884}"/>
              </a:ext>
            </a:extLst>
          </p:cNvPr>
          <p:cNvSpPr txBox="1"/>
          <p:nvPr/>
        </p:nvSpPr>
        <p:spPr>
          <a:xfrm>
            <a:off x="3824777" y="-5943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>
                    <a:schemeClr val="bg1">
                      <a:alpha val="90000"/>
                    </a:schemeClr>
                  </a:glow>
                </a:effectLst>
              </a:rPr>
              <a:t>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8DD357-F1ED-08E8-34F0-C6F84B5472B7}"/>
              </a:ext>
            </a:extLst>
          </p:cNvPr>
          <p:cNvSpPr txBox="1"/>
          <p:nvPr/>
        </p:nvSpPr>
        <p:spPr>
          <a:xfrm>
            <a:off x="3823174" y="954061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 rad="276395">
                    <a:schemeClr val="bg1">
                      <a:alpha val="90000"/>
                    </a:schemeClr>
                  </a:glow>
                </a:effectLst>
              </a:rPr>
              <a:t>H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2F1C56-66B4-953C-13DF-D2BBB0901C38}"/>
              </a:ext>
            </a:extLst>
          </p:cNvPr>
          <p:cNvSpPr txBox="1"/>
          <p:nvPr/>
        </p:nvSpPr>
        <p:spPr>
          <a:xfrm>
            <a:off x="3869126" y="2187856"/>
            <a:ext cx="237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 rad="276395">
                    <a:schemeClr val="bg1">
                      <a:alpha val="90000"/>
                    </a:schemeClr>
                  </a:glow>
                </a:effectLst>
              </a:rPr>
              <a:t>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AB4946D-0C00-5AA7-BC0D-647AE22979B7}"/>
              </a:ext>
            </a:extLst>
          </p:cNvPr>
          <p:cNvSpPr txBox="1"/>
          <p:nvPr/>
        </p:nvSpPr>
        <p:spPr>
          <a:xfrm>
            <a:off x="3892369" y="3345950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 rad="276395">
                    <a:schemeClr val="bg1">
                      <a:alpha val="90000"/>
                    </a:schemeClr>
                  </a:glow>
                </a:effectLst>
              </a:rPr>
              <a:t>J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61BB3C-31FD-45AA-B5EA-4B137A93CBEE}"/>
              </a:ext>
            </a:extLst>
          </p:cNvPr>
          <p:cNvSpPr txBox="1"/>
          <p:nvPr/>
        </p:nvSpPr>
        <p:spPr>
          <a:xfrm>
            <a:off x="3869126" y="4431526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 rad="276395">
                    <a:schemeClr val="bg1">
                      <a:alpha val="90000"/>
                    </a:schemeClr>
                  </a:glow>
                </a:effectLst>
              </a:rPr>
              <a:t>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DDCA514-E03E-CF89-A782-AFA8B9B7079E}"/>
              </a:ext>
            </a:extLst>
          </p:cNvPr>
          <p:cNvSpPr txBox="1"/>
          <p:nvPr/>
        </p:nvSpPr>
        <p:spPr>
          <a:xfrm>
            <a:off x="531092" y="558702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 rad="276395">
                    <a:schemeClr val="bg1">
                      <a:alpha val="90000"/>
                    </a:schemeClr>
                  </a:glow>
                </a:effectLst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54996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D9135AA-E5A4-EBF7-CAD9-39901A8B4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29" y="2574429"/>
            <a:ext cx="2459156" cy="10505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35E4BD-A9C8-34A2-AA0C-0A3F749FB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083" y="4915789"/>
            <a:ext cx="2403448" cy="1054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91DFDF-5298-E625-175F-92D90298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069" y="1435325"/>
            <a:ext cx="2403447" cy="10266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EB678B-FD4D-96E7-09DD-68422F122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937" y="3764858"/>
            <a:ext cx="2403448" cy="10540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922DADC-3C1B-D6E1-3ECE-A29AE1FC0307}"/>
              </a:ext>
            </a:extLst>
          </p:cNvPr>
          <p:cNvSpPr/>
          <p:nvPr/>
        </p:nvSpPr>
        <p:spPr>
          <a:xfrm>
            <a:off x="4535667" y="444223"/>
            <a:ext cx="212506" cy="1138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0CEDE8-9725-C65C-0FB4-09481A1B9BCF}"/>
              </a:ext>
            </a:extLst>
          </p:cNvPr>
          <p:cNvGrpSpPr/>
          <p:nvPr/>
        </p:nvGrpSpPr>
        <p:grpSpPr>
          <a:xfrm>
            <a:off x="1949223" y="373742"/>
            <a:ext cx="2236604" cy="1026638"/>
            <a:chOff x="1949223" y="177800"/>
            <a:chExt cx="3569154" cy="16383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AAC4EB-FAAD-1D21-382C-D1DC30F49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49223" y="177800"/>
              <a:ext cx="3569154" cy="16383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DFADBF-FF8C-D8CB-1591-A9AA8010D8D2}"/>
                </a:ext>
              </a:extLst>
            </p:cNvPr>
            <p:cNvSpPr/>
            <p:nvPr/>
          </p:nvSpPr>
          <p:spPr>
            <a:xfrm>
              <a:off x="4535666" y="248281"/>
              <a:ext cx="339115" cy="181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74DFBF4-6C7E-36F3-C9E5-22B770ACD2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17" r="15395"/>
          <a:stretch>
            <a:fillRect/>
          </a:stretch>
        </p:blipFill>
        <p:spPr>
          <a:xfrm>
            <a:off x="936519" y="4912439"/>
            <a:ext cx="873623" cy="8611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CCB10B-AECC-E8A0-7377-BAC4929D318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863" r="22071"/>
          <a:stretch>
            <a:fillRect/>
          </a:stretch>
        </p:blipFill>
        <p:spPr>
          <a:xfrm>
            <a:off x="950494" y="3659983"/>
            <a:ext cx="893443" cy="8748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0374FB-072C-EEE8-7BB8-EEDA1F1B34C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6878" r="22549"/>
          <a:stretch>
            <a:fillRect/>
          </a:stretch>
        </p:blipFill>
        <p:spPr>
          <a:xfrm>
            <a:off x="909703" y="1497838"/>
            <a:ext cx="870730" cy="8017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381768-2530-56EF-2AB9-696EA4CBF8A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4971" t="9216" r="15394" b="3048"/>
          <a:stretch>
            <a:fillRect/>
          </a:stretch>
        </p:blipFill>
        <p:spPr>
          <a:xfrm>
            <a:off x="908239" y="2583394"/>
            <a:ext cx="914498" cy="8017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B039A37-9B49-A593-803E-D497CE6CC89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8304" r="23847"/>
          <a:stretch>
            <a:fillRect/>
          </a:stretch>
        </p:blipFill>
        <p:spPr>
          <a:xfrm>
            <a:off x="1017340" y="391140"/>
            <a:ext cx="877484" cy="801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092BBE1-4CA5-26D8-3B52-4969F4DE17E2}"/>
              </a:ext>
            </a:extLst>
          </p:cNvPr>
          <p:cNvSpPr txBox="1"/>
          <p:nvPr/>
        </p:nvSpPr>
        <p:spPr>
          <a:xfrm>
            <a:off x="946339" y="2289421"/>
            <a:ext cx="101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88.7% </a:t>
            </a:r>
            <a:r>
              <a:rPr lang="en-US" sz="800" dirty="0"/>
              <a:t>Sequence Identity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90DA14-3002-DC11-60B7-03CCDC521773}"/>
              </a:ext>
            </a:extLst>
          </p:cNvPr>
          <p:cNvSpPr txBox="1"/>
          <p:nvPr/>
        </p:nvSpPr>
        <p:spPr>
          <a:xfrm>
            <a:off x="908239" y="3340219"/>
            <a:ext cx="101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88.1% </a:t>
            </a:r>
            <a:r>
              <a:rPr lang="en-US" sz="800" dirty="0"/>
              <a:t>Sequence Identity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8BAF46-075A-A8A7-D846-9E23D694F7F0}"/>
              </a:ext>
            </a:extLst>
          </p:cNvPr>
          <p:cNvSpPr txBox="1"/>
          <p:nvPr/>
        </p:nvSpPr>
        <p:spPr>
          <a:xfrm>
            <a:off x="1011959" y="4529390"/>
            <a:ext cx="101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98.5% </a:t>
            </a:r>
            <a:r>
              <a:rPr lang="en-US" sz="800" dirty="0"/>
              <a:t>Sequence Identity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D6BB47-CB9F-2BFB-5842-6AD016B7965A}"/>
              </a:ext>
            </a:extLst>
          </p:cNvPr>
          <p:cNvSpPr txBox="1"/>
          <p:nvPr/>
        </p:nvSpPr>
        <p:spPr>
          <a:xfrm>
            <a:off x="844729" y="5779240"/>
            <a:ext cx="1222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92.5% </a:t>
            </a:r>
            <a:r>
              <a:rPr lang="en-US" sz="800" dirty="0"/>
              <a:t>Sequence Identity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D0DE37-F87E-FF96-B566-05AABDD60834}"/>
              </a:ext>
            </a:extLst>
          </p:cNvPr>
          <p:cNvSpPr txBox="1"/>
          <p:nvPr/>
        </p:nvSpPr>
        <p:spPr>
          <a:xfrm>
            <a:off x="760602" y="193094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>
                    <a:schemeClr val="bg1">
                      <a:alpha val="90000"/>
                    </a:schemeClr>
                  </a:glow>
                </a:effectLst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27A538-F8FA-B98B-A2F0-AFAC7C75076F}"/>
              </a:ext>
            </a:extLst>
          </p:cNvPr>
          <p:cNvSpPr txBox="1"/>
          <p:nvPr/>
        </p:nvSpPr>
        <p:spPr>
          <a:xfrm>
            <a:off x="760602" y="127949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>
                    <a:schemeClr val="bg1">
                      <a:alpha val="90000"/>
                    </a:schemeClr>
                  </a:glow>
                </a:effectLst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67FB4F-F6F7-0907-FE75-9BEE862BCA27}"/>
              </a:ext>
            </a:extLst>
          </p:cNvPr>
          <p:cNvSpPr txBox="1"/>
          <p:nvPr/>
        </p:nvSpPr>
        <p:spPr>
          <a:xfrm>
            <a:off x="762986" y="2420537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>
                    <a:schemeClr val="bg1">
                      <a:alpha val="90000"/>
                    </a:schemeClr>
                  </a:glow>
                </a:effectLst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7FCF1C-25F0-9139-71DF-C6C4B944E5C7}"/>
              </a:ext>
            </a:extLst>
          </p:cNvPr>
          <p:cNvSpPr txBox="1"/>
          <p:nvPr/>
        </p:nvSpPr>
        <p:spPr>
          <a:xfrm>
            <a:off x="762986" y="3536703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>
                    <a:schemeClr val="bg1">
                      <a:alpha val="90000"/>
                    </a:schemeClr>
                  </a:glow>
                </a:effectLst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67D425-82C3-8C6B-18EC-3309DA0B2C8D}"/>
              </a:ext>
            </a:extLst>
          </p:cNvPr>
          <p:cNvSpPr txBox="1"/>
          <p:nvPr/>
        </p:nvSpPr>
        <p:spPr>
          <a:xfrm>
            <a:off x="774926" y="4682666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>
                    <a:schemeClr val="bg1">
                      <a:alpha val="90000"/>
                    </a:schemeClr>
                  </a:glow>
                </a:effectLst>
              </a:rPr>
              <a:t>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4FC291-5E42-D4EB-A566-FAC285FB06D4}"/>
              </a:ext>
            </a:extLst>
          </p:cNvPr>
          <p:cNvSpPr/>
          <p:nvPr/>
        </p:nvSpPr>
        <p:spPr>
          <a:xfrm>
            <a:off x="760602" y="195942"/>
            <a:ext cx="5891623" cy="5912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1DECC05-F387-235A-84D7-08562A3362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4536" y="368626"/>
            <a:ext cx="983580" cy="96875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A71DFC7-33D3-05EB-5C67-5BE915F808D5}"/>
              </a:ext>
            </a:extLst>
          </p:cNvPr>
          <p:cNvSpPr txBox="1"/>
          <p:nvPr/>
        </p:nvSpPr>
        <p:spPr>
          <a:xfrm>
            <a:off x="4557530" y="1279491"/>
            <a:ext cx="61747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Toxin Binding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8B2E31-01C8-DDD0-22F5-35FC993AAB69}"/>
              </a:ext>
            </a:extLst>
          </p:cNvPr>
          <p:cNvSpPr txBox="1"/>
          <p:nvPr/>
        </p:nvSpPr>
        <p:spPr>
          <a:xfrm rot="16200000">
            <a:off x="4065499" y="731795"/>
            <a:ext cx="534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Frequency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994856-4C5C-2E4F-B278-C501EED923A3}"/>
              </a:ext>
            </a:extLst>
          </p:cNvPr>
          <p:cNvSpPr txBox="1"/>
          <p:nvPr/>
        </p:nvSpPr>
        <p:spPr>
          <a:xfrm>
            <a:off x="4553486" y="2367229"/>
            <a:ext cx="61747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Toxin Binding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061C8A-8E26-5D5A-18AA-312754BA5EC7}"/>
              </a:ext>
            </a:extLst>
          </p:cNvPr>
          <p:cNvSpPr txBox="1"/>
          <p:nvPr/>
        </p:nvSpPr>
        <p:spPr>
          <a:xfrm rot="16200000">
            <a:off x="4061455" y="1819533"/>
            <a:ext cx="534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Frequency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062725-8F83-1079-1887-309EC5F5C35F}"/>
              </a:ext>
            </a:extLst>
          </p:cNvPr>
          <p:cNvSpPr txBox="1"/>
          <p:nvPr/>
        </p:nvSpPr>
        <p:spPr>
          <a:xfrm>
            <a:off x="4503129" y="3492122"/>
            <a:ext cx="61747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Toxin Binding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A17373-BC1D-3FD5-5C81-B70588456303}"/>
              </a:ext>
            </a:extLst>
          </p:cNvPr>
          <p:cNvSpPr txBox="1"/>
          <p:nvPr/>
        </p:nvSpPr>
        <p:spPr>
          <a:xfrm rot="16200000">
            <a:off x="4011098" y="2944426"/>
            <a:ext cx="534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Frequency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0D15FC-ECB1-21FC-2F42-CD466ECC5B85}"/>
              </a:ext>
            </a:extLst>
          </p:cNvPr>
          <p:cNvSpPr txBox="1"/>
          <p:nvPr/>
        </p:nvSpPr>
        <p:spPr>
          <a:xfrm>
            <a:off x="4503130" y="4665191"/>
            <a:ext cx="61747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Toxin Binding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78BEA0-A632-50D1-7264-A22BFAE4906E}"/>
              </a:ext>
            </a:extLst>
          </p:cNvPr>
          <p:cNvSpPr txBox="1"/>
          <p:nvPr/>
        </p:nvSpPr>
        <p:spPr>
          <a:xfrm rot="16200000">
            <a:off x="4011099" y="4117495"/>
            <a:ext cx="534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Frequency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79E778-DF79-9713-9BB2-E68DFB300922}"/>
              </a:ext>
            </a:extLst>
          </p:cNvPr>
          <p:cNvSpPr txBox="1"/>
          <p:nvPr/>
        </p:nvSpPr>
        <p:spPr>
          <a:xfrm>
            <a:off x="4503129" y="5838260"/>
            <a:ext cx="61747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Toxin Binding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055C20-D390-BAE0-BFE4-639B68C52D72}"/>
              </a:ext>
            </a:extLst>
          </p:cNvPr>
          <p:cNvSpPr txBox="1"/>
          <p:nvPr/>
        </p:nvSpPr>
        <p:spPr>
          <a:xfrm rot="16200000">
            <a:off x="4011098" y="5290564"/>
            <a:ext cx="534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Frequency</a:t>
            </a:r>
          </a:p>
        </p:txBody>
      </p:sp>
      <p:pic>
        <p:nvPicPr>
          <p:cNvPr id="66" name="Picture 65" descr="A blue graph with numbers&#10;&#10;AI-generated content may be incorrect.">
            <a:extLst>
              <a:ext uri="{FF2B5EF4-FFF2-40B4-BE49-F238E27FC236}">
                <a16:creationId xmlns:a16="http://schemas.microsoft.com/office/drawing/2014/main" id="{9E1E4D6F-841D-7EB0-0FB4-F3C6392EC7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4536" y="1437766"/>
            <a:ext cx="983580" cy="973620"/>
          </a:xfrm>
          <a:prstGeom prst="rect">
            <a:avLst/>
          </a:prstGeom>
        </p:spPr>
      </p:pic>
      <p:pic>
        <p:nvPicPr>
          <p:cNvPr id="68" name="Picture 67" descr="A graph of a mountain&#10;&#10;AI-generated content may be incorrect.">
            <a:extLst>
              <a:ext uri="{FF2B5EF4-FFF2-40B4-BE49-F238E27FC236}">
                <a16:creationId xmlns:a16="http://schemas.microsoft.com/office/drawing/2014/main" id="{83225593-83B9-D96E-45FF-DCA59C065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21328" y="2551895"/>
            <a:ext cx="981077" cy="96875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66FCE71C-54F2-C6F5-116D-F86D513955B4}"/>
              </a:ext>
            </a:extLst>
          </p:cNvPr>
          <p:cNvGrpSpPr/>
          <p:nvPr/>
        </p:nvGrpSpPr>
        <p:grpSpPr>
          <a:xfrm>
            <a:off x="4380313" y="4925175"/>
            <a:ext cx="963822" cy="958531"/>
            <a:chOff x="8375517" y="886545"/>
            <a:chExt cx="3705653" cy="3685312"/>
          </a:xfrm>
        </p:grpSpPr>
        <p:pic>
          <p:nvPicPr>
            <p:cNvPr id="72" name="Picture 71" descr="A blue graph with a scale&#10;&#10;AI-generated content may be incorrect.">
              <a:extLst>
                <a:ext uri="{FF2B5EF4-FFF2-40B4-BE49-F238E27FC236}">
                  <a16:creationId xmlns:a16="http://schemas.microsoft.com/office/drawing/2014/main" id="{79870191-6EA7-E326-7225-EC8D6A2C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27742" y="921411"/>
              <a:ext cx="3353428" cy="365044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A5CD740-BC0C-2E7B-56D5-65CF2FE83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75517" y="886545"/>
              <a:ext cx="382092" cy="355557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3D053A8-F2B6-A149-A9CE-A708EAE1DDA7}"/>
              </a:ext>
            </a:extLst>
          </p:cNvPr>
          <p:cNvGrpSpPr/>
          <p:nvPr/>
        </p:nvGrpSpPr>
        <p:grpSpPr>
          <a:xfrm>
            <a:off x="4370492" y="3733112"/>
            <a:ext cx="963822" cy="958892"/>
            <a:chOff x="4370492" y="3537170"/>
            <a:chExt cx="963822" cy="958892"/>
          </a:xfrm>
        </p:grpSpPr>
        <p:pic>
          <p:nvPicPr>
            <p:cNvPr id="70" name="Picture 69" descr="A graph of a blue line&#10;&#10;AI-generated content may be incorrect.">
              <a:extLst>
                <a:ext uri="{FF2B5EF4-FFF2-40B4-BE49-F238E27FC236}">
                  <a16:creationId xmlns:a16="http://schemas.microsoft.com/office/drawing/2014/main" id="{685ABC66-4C10-4FE7-E5B9-D5174EC78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370492" y="3537170"/>
              <a:ext cx="963822" cy="958892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3106075-B742-A97C-6F6E-C8AFF7B97D4D}"/>
                </a:ext>
              </a:extLst>
            </p:cNvPr>
            <p:cNvSpPr/>
            <p:nvPr/>
          </p:nvSpPr>
          <p:spPr>
            <a:xfrm>
              <a:off x="5170963" y="3906371"/>
              <a:ext cx="92972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354EF1-C89F-06F0-0EC5-B3B9949B87BB}"/>
              </a:ext>
            </a:extLst>
          </p:cNvPr>
          <p:cNvCxnSpPr>
            <a:cxnSpLocks/>
          </p:cNvCxnSpPr>
          <p:nvPr/>
        </p:nvCxnSpPr>
        <p:spPr>
          <a:xfrm flipV="1">
            <a:off x="4851274" y="391140"/>
            <a:ext cx="0" cy="84223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DA0D0E-7239-9CC7-E1C2-3C2E0DD8F15B}"/>
              </a:ext>
            </a:extLst>
          </p:cNvPr>
          <p:cNvCxnSpPr>
            <a:cxnSpLocks/>
          </p:cNvCxnSpPr>
          <p:nvPr/>
        </p:nvCxnSpPr>
        <p:spPr>
          <a:xfrm flipV="1">
            <a:off x="4854011" y="1464157"/>
            <a:ext cx="0" cy="84223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BBF7E9F-2BB5-2798-D600-FA7C2A7A65AF}"/>
              </a:ext>
            </a:extLst>
          </p:cNvPr>
          <p:cNvCxnSpPr>
            <a:cxnSpLocks/>
          </p:cNvCxnSpPr>
          <p:nvPr/>
        </p:nvCxnSpPr>
        <p:spPr>
          <a:xfrm flipV="1">
            <a:off x="4813556" y="2574429"/>
            <a:ext cx="0" cy="84223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9D2211-6588-1CF3-3820-857D070E06AD}"/>
              </a:ext>
            </a:extLst>
          </p:cNvPr>
          <p:cNvCxnSpPr>
            <a:cxnSpLocks/>
          </p:cNvCxnSpPr>
          <p:nvPr/>
        </p:nvCxnSpPr>
        <p:spPr>
          <a:xfrm flipV="1">
            <a:off x="4847949" y="3743087"/>
            <a:ext cx="0" cy="84223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DE876E4-30D1-C1FD-13CA-7FAF3F12A7EB}"/>
              </a:ext>
            </a:extLst>
          </p:cNvPr>
          <p:cNvCxnSpPr>
            <a:cxnSpLocks/>
          </p:cNvCxnSpPr>
          <p:nvPr/>
        </p:nvCxnSpPr>
        <p:spPr>
          <a:xfrm flipV="1">
            <a:off x="4854011" y="4944218"/>
            <a:ext cx="0" cy="84223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Red spots on a black background&#10;&#10;AI-generated content may be incorrect.">
            <a:extLst>
              <a:ext uri="{FF2B5EF4-FFF2-40B4-BE49-F238E27FC236}">
                <a16:creationId xmlns:a16="http://schemas.microsoft.com/office/drawing/2014/main" id="{EBC125B7-07FA-C953-EAFA-D7E76BFC59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27498" y="391140"/>
            <a:ext cx="937004" cy="84223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2AB20D0-F6E2-7B7E-F4FA-9B2E367A70E9}"/>
              </a:ext>
            </a:extLst>
          </p:cNvPr>
          <p:cNvSpPr txBox="1"/>
          <p:nvPr/>
        </p:nvSpPr>
        <p:spPr>
          <a:xfrm>
            <a:off x="5569845" y="1250659"/>
            <a:ext cx="1066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HEK293 – mScarlet Marker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D013AF4-0DA9-B269-300B-6C0A9CC93ECD}"/>
              </a:ext>
            </a:extLst>
          </p:cNvPr>
          <p:cNvSpPr txBox="1"/>
          <p:nvPr/>
        </p:nvSpPr>
        <p:spPr>
          <a:xfrm>
            <a:off x="5569845" y="2323676"/>
            <a:ext cx="1066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HEK293 – mScarlet Marker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6852F8-2C13-6B7C-1AF5-F5F57BB4868A}"/>
              </a:ext>
            </a:extLst>
          </p:cNvPr>
          <p:cNvSpPr txBox="1"/>
          <p:nvPr/>
        </p:nvSpPr>
        <p:spPr>
          <a:xfrm>
            <a:off x="5569845" y="3433948"/>
            <a:ext cx="1066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HEK293 – mScarlet Marker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9B1A45-0D41-6603-5A6C-9E79C5E41526}"/>
              </a:ext>
            </a:extLst>
          </p:cNvPr>
          <p:cNvSpPr txBox="1"/>
          <p:nvPr/>
        </p:nvSpPr>
        <p:spPr>
          <a:xfrm>
            <a:off x="5567943" y="4602606"/>
            <a:ext cx="1066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HEK293 – mScarlet Marker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193E7B-6717-14D5-9DEC-28DCA76B8B4D}"/>
              </a:ext>
            </a:extLst>
          </p:cNvPr>
          <p:cNvSpPr txBox="1"/>
          <p:nvPr/>
        </p:nvSpPr>
        <p:spPr>
          <a:xfrm>
            <a:off x="5585907" y="5784694"/>
            <a:ext cx="1066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HEK293 – mScarlet Marker</a:t>
            </a:r>
          </a:p>
        </p:txBody>
      </p:sp>
      <p:pic>
        <p:nvPicPr>
          <p:cNvPr id="98" name="Picture 97" descr="A red light on a black background&#10;&#10;AI-generated content may be incorrect.">
            <a:extLst>
              <a:ext uri="{FF2B5EF4-FFF2-40B4-BE49-F238E27FC236}">
                <a16:creationId xmlns:a16="http://schemas.microsoft.com/office/drawing/2014/main" id="{D69EDCC9-B187-195F-269B-BB1FB6EB740A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r="6607"/>
          <a:stretch>
            <a:fillRect/>
          </a:stretch>
        </p:blipFill>
        <p:spPr>
          <a:xfrm>
            <a:off x="5654482" y="1469903"/>
            <a:ext cx="920448" cy="853773"/>
          </a:xfrm>
          <a:prstGeom prst="rect">
            <a:avLst/>
          </a:prstGeom>
        </p:spPr>
      </p:pic>
      <p:pic>
        <p:nvPicPr>
          <p:cNvPr id="100" name="Picture 99" descr="A red glowing cells on a black background&#10;&#10;AI-generated content may be incorrect.">
            <a:extLst>
              <a:ext uri="{FF2B5EF4-FFF2-40B4-BE49-F238E27FC236}">
                <a16:creationId xmlns:a16="http://schemas.microsoft.com/office/drawing/2014/main" id="{EF4FEBA9-763D-D8E6-6859-FC9720E9D5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68332" y="2551895"/>
            <a:ext cx="855334" cy="869495"/>
          </a:xfrm>
          <a:prstGeom prst="rect">
            <a:avLst/>
          </a:prstGeom>
        </p:spPr>
      </p:pic>
      <p:pic>
        <p:nvPicPr>
          <p:cNvPr id="102" name="Picture 101" descr="Red glowing bubbles on a black background&#10;&#10;AI-generated content may be incorrect.">
            <a:extLst>
              <a:ext uri="{FF2B5EF4-FFF2-40B4-BE49-F238E27FC236}">
                <a16:creationId xmlns:a16="http://schemas.microsoft.com/office/drawing/2014/main" id="{AA5097DF-9B86-BE59-9F87-947D635B339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64061" y="3743087"/>
            <a:ext cx="910869" cy="878396"/>
          </a:xfrm>
          <a:prstGeom prst="rect">
            <a:avLst/>
          </a:prstGeom>
        </p:spPr>
      </p:pic>
      <p:pic>
        <p:nvPicPr>
          <p:cNvPr id="104" name="Picture 103" descr="A red light on a black background&#10;&#10;AI-generated content may be incorrect.">
            <a:extLst>
              <a:ext uri="{FF2B5EF4-FFF2-40B4-BE49-F238E27FC236}">
                <a16:creationId xmlns:a16="http://schemas.microsoft.com/office/drawing/2014/main" id="{E99AAEC0-ADF8-DBE3-FF09-948CEDD0B73F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5063" r="2051"/>
          <a:stretch>
            <a:fillRect/>
          </a:stretch>
        </p:blipFill>
        <p:spPr>
          <a:xfrm>
            <a:off x="5649199" y="4934243"/>
            <a:ext cx="931013" cy="8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03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3D80CBB-B6EF-04A6-9E2F-D69208798DD3}"/>
              </a:ext>
            </a:extLst>
          </p:cNvPr>
          <p:cNvGrpSpPr/>
          <p:nvPr/>
        </p:nvGrpSpPr>
        <p:grpSpPr>
          <a:xfrm>
            <a:off x="8115075" y="1593651"/>
            <a:ext cx="3673996" cy="3828962"/>
            <a:chOff x="8115075" y="1593651"/>
            <a:chExt cx="3673996" cy="382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5006E7-81AE-C5B6-6E8F-AFA8FE75A180}"/>
                </a:ext>
              </a:extLst>
            </p:cNvPr>
            <p:cNvGrpSpPr/>
            <p:nvPr/>
          </p:nvGrpSpPr>
          <p:grpSpPr>
            <a:xfrm>
              <a:off x="8115075" y="1593651"/>
              <a:ext cx="3403391" cy="3828962"/>
              <a:chOff x="7919693" y="1593651"/>
              <a:chExt cx="3403391" cy="382896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3026D4-7470-B071-6D54-FD8FDD5730D0}"/>
                  </a:ext>
                </a:extLst>
              </p:cNvPr>
              <p:cNvSpPr txBox="1"/>
              <p:nvPr/>
            </p:nvSpPr>
            <p:spPr>
              <a:xfrm rot="16200000">
                <a:off x="7042818" y="3379507"/>
                <a:ext cx="20307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Closed Conformation Score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A30F8D-A596-05D5-4EAB-45644C85DD89}"/>
                  </a:ext>
                </a:extLst>
              </p:cNvPr>
              <p:cNvSpPr txBox="1"/>
              <p:nvPr/>
            </p:nvSpPr>
            <p:spPr>
              <a:xfrm>
                <a:off x="8905114" y="5145614"/>
                <a:ext cx="2417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Desensitized Conformation Score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782A3D-D55F-FD56-D16C-A05AC5ABFD2F}"/>
                  </a:ext>
                </a:extLst>
              </p:cNvPr>
              <p:cNvSpPr txBox="1"/>
              <p:nvPr/>
            </p:nvSpPr>
            <p:spPr>
              <a:xfrm>
                <a:off x="9035726" y="1593651"/>
                <a:ext cx="17695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Closed vs. Desensitized</a:t>
                </a:r>
              </a:p>
            </p:txBody>
          </p:sp>
        </p:grpSp>
        <p:pic>
          <p:nvPicPr>
            <p:cNvPr id="46" name="Picture 45" descr="A graph of different colored dots&#10;&#10;AI-generated content may be incorrect.">
              <a:extLst>
                <a:ext uri="{FF2B5EF4-FFF2-40B4-BE49-F238E27FC236}">
                  <a16:creationId xmlns:a16="http://schemas.microsoft.com/office/drawing/2014/main" id="{33167E0F-9BFE-3FEA-CA75-5F563787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15" t="3303" b="3189"/>
            <a:stretch>
              <a:fillRect/>
            </a:stretch>
          </p:blipFill>
          <p:spPr>
            <a:xfrm>
              <a:off x="8392074" y="1831997"/>
              <a:ext cx="3396997" cy="3321273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DF6A10-CA7B-5B1F-7356-ED8E1BED8824}"/>
              </a:ext>
            </a:extLst>
          </p:cNvPr>
          <p:cNvGrpSpPr/>
          <p:nvPr/>
        </p:nvGrpSpPr>
        <p:grpSpPr>
          <a:xfrm>
            <a:off x="4272308" y="1603525"/>
            <a:ext cx="3664035" cy="3828962"/>
            <a:chOff x="4272308" y="1603525"/>
            <a:chExt cx="3664035" cy="382896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E4F55EA-71BF-7797-F438-0C36FC897165}"/>
                </a:ext>
              </a:extLst>
            </p:cNvPr>
            <p:cNvGrpSpPr/>
            <p:nvPr/>
          </p:nvGrpSpPr>
          <p:grpSpPr>
            <a:xfrm>
              <a:off x="4272308" y="1603525"/>
              <a:ext cx="2907166" cy="3828962"/>
              <a:chOff x="4096354" y="1593651"/>
              <a:chExt cx="2907166" cy="382896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64A3A1-C2B2-6E08-2929-8A3F7EE64A90}"/>
                  </a:ext>
                </a:extLst>
              </p:cNvPr>
              <p:cNvSpPr txBox="1"/>
              <p:nvPr/>
            </p:nvSpPr>
            <p:spPr>
              <a:xfrm rot="16200000">
                <a:off x="3219479" y="3379507"/>
                <a:ext cx="20307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Closed Conformation Score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0EDC4A-89C2-9D37-1080-AAB69494CE7A}"/>
                  </a:ext>
                </a:extLst>
              </p:cNvPr>
              <p:cNvSpPr txBox="1"/>
              <p:nvPr/>
            </p:nvSpPr>
            <p:spPr>
              <a:xfrm>
                <a:off x="5081775" y="5145614"/>
                <a:ext cx="19217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Open Conformation Score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2B5A0E-A3F4-DD1D-F164-199A5D54F82D}"/>
                  </a:ext>
                </a:extLst>
              </p:cNvPr>
              <p:cNvSpPr txBox="1"/>
              <p:nvPr/>
            </p:nvSpPr>
            <p:spPr>
              <a:xfrm>
                <a:off x="5361864" y="1593651"/>
                <a:ext cx="12732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Closed vs. Open</a:t>
                </a:r>
              </a:p>
            </p:txBody>
          </p:sp>
        </p:grpSp>
        <p:pic>
          <p:nvPicPr>
            <p:cNvPr id="48" name="Picture 47" descr="A graph of different colored dots&#10;&#10;AI-generated content may be incorrect.">
              <a:extLst>
                <a:ext uri="{FF2B5EF4-FFF2-40B4-BE49-F238E27FC236}">
                  <a16:creationId xmlns:a16="http://schemas.microsoft.com/office/drawing/2014/main" id="{296150E1-99DF-D6C9-EEA7-FA98EB9C2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44" t="3337" b="3211"/>
            <a:stretch>
              <a:fillRect/>
            </a:stretch>
          </p:blipFill>
          <p:spPr>
            <a:xfrm>
              <a:off x="4553616" y="1831997"/>
              <a:ext cx="3382727" cy="3323491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5A5932-EACA-BDA3-7A36-4833B6AAFC81}"/>
              </a:ext>
            </a:extLst>
          </p:cNvPr>
          <p:cNvGrpSpPr/>
          <p:nvPr/>
        </p:nvGrpSpPr>
        <p:grpSpPr>
          <a:xfrm>
            <a:off x="338450" y="1542833"/>
            <a:ext cx="3646177" cy="3828962"/>
            <a:chOff x="338450" y="1542833"/>
            <a:chExt cx="3646177" cy="382896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2A68224-02FC-415C-D4E4-773367EEFC09}"/>
                </a:ext>
              </a:extLst>
            </p:cNvPr>
            <p:cNvGrpSpPr/>
            <p:nvPr/>
          </p:nvGrpSpPr>
          <p:grpSpPr>
            <a:xfrm>
              <a:off x="338450" y="1542833"/>
              <a:ext cx="2907168" cy="3828962"/>
              <a:chOff x="196782" y="1593651"/>
              <a:chExt cx="2907168" cy="382896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3A21CF-2B82-AD9C-3A63-394003B4F8A2}"/>
                  </a:ext>
                </a:extLst>
              </p:cNvPr>
              <p:cNvSpPr txBox="1"/>
              <p:nvPr/>
            </p:nvSpPr>
            <p:spPr>
              <a:xfrm rot="16200000">
                <a:off x="-873703" y="3379507"/>
                <a:ext cx="2417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Desensitized Conformation Score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7356C8-EAFF-42C8-B02A-A60D188677FC}"/>
                  </a:ext>
                </a:extLst>
              </p:cNvPr>
              <p:cNvSpPr txBox="1"/>
              <p:nvPr/>
            </p:nvSpPr>
            <p:spPr>
              <a:xfrm>
                <a:off x="1182205" y="5145614"/>
                <a:ext cx="19217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Open Conformation Score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E0AEF-9CD2-CC68-BB24-054597B94098}"/>
                  </a:ext>
                </a:extLst>
              </p:cNvPr>
              <p:cNvSpPr txBox="1"/>
              <p:nvPr/>
            </p:nvSpPr>
            <p:spPr>
              <a:xfrm>
                <a:off x="1312817" y="1593651"/>
                <a:ext cx="16605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Desensitized vs. Open</a:t>
                </a:r>
              </a:p>
            </p:txBody>
          </p:sp>
        </p:grpSp>
        <p:pic>
          <p:nvPicPr>
            <p:cNvPr id="50" name="Picture 49" descr="A diagram of different colored dots&#10;&#10;AI-generated content may be incorrect.">
              <a:extLst>
                <a:ext uri="{FF2B5EF4-FFF2-40B4-BE49-F238E27FC236}">
                  <a16:creationId xmlns:a16="http://schemas.microsoft.com/office/drawing/2014/main" id="{BD875B07-AE92-66E5-8737-C91D6338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538" t="3277" b="3270"/>
            <a:stretch>
              <a:fillRect/>
            </a:stretch>
          </p:blipFill>
          <p:spPr>
            <a:xfrm>
              <a:off x="587630" y="1805442"/>
              <a:ext cx="3396997" cy="3323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53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269566-0CDA-3BB6-1D1F-5497E71FD2BA}"/>
              </a:ext>
            </a:extLst>
          </p:cNvPr>
          <p:cNvSpPr/>
          <p:nvPr/>
        </p:nvSpPr>
        <p:spPr>
          <a:xfrm>
            <a:off x="246507" y="166964"/>
            <a:ext cx="5604705" cy="65656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CC409-56B4-5A90-EC98-93CAD09FEC63}"/>
              </a:ext>
            </a:extLst>
          </p:cNvPr>
          <p:cNvSpPr/>
          <p:nvPr/>
        </p:nvSpPr>
        <p:spPr>
          <a:xfrm>
            <a:off x="6340788" y="40878"/>
            <a:ext cx="5604705" cy="66917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7E54D6-4106-46D0-B4E1-6453C1956806}"/>
              </a:ext>
            </a:extLst>
          </p:cNvPr>
          <p:cNvSpPr/>
          <p:nvPr/>
        </p:nvSpPr>
        <p:spPr>
          <a:xfrm>
            <a:off x="587746" y="465106"/>
            <a:ext cx="1363321" cy="14279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3-states </a:t>
            </a:r>
            <a:r>
              <a:rPr lang="en-US" dirty="0" err="1"/>
              <a:t>pymol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C5ED3-7339-1721-FEEC-32027285D65B}"/>
              </a:ext>
            </a:extLst>
          </p:cNvPr>
          <p:cNvSpPr/>
          <p:nvPr/>
        </p:nvSpPr>
        <p:spPr>
          <a:xfrm>
            <a:off x="2751958" y="3144850"/>
            <a:ext cx="995776" cy="10429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AFCA80-E52B-4E5A-B794-9B3AD592F7A2}"/>
              </a:ext>
            </a:extLst>
          </p:cNvPr>
          <p:cNvSpPr/>
          <p:nvPr/>
        </p:nvSpPr>
        <p:spPr>
          <a:xfrm>
            <a:off x="2751958" y="4300616"/>
            <a:ext cx="995776" cy="10429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best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173B09-C791-60CE-FCCC-5F069E25C96C}"/>
              </a:ext>
            </a:extLst>
          </p:cNvPr>
          <p:cNvSpPr/>
          <p:nvPr/>
        </p:nvSpPr>
        <p:spPr>
          <a:xfrm>
            <a:off x="6484216" y="3146907"/>
            <a:ext cx="10565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pSAD306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96E94C-78AA-2657-6449-DC9B54DA0CE4}"/>
              </a:ext>
            </a:extLst>
          </p:cNvPr>
          <p:cNvSpPr/>
          <p:nvPr/>
        </p:nvSpPr>
        <p:spPr>
          <a:xfrm>
            <a:off x="6484216" y="4317167"/>
            <a:ext cx="10565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best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911B73-7524-D65D-381D-55E698A9362F}"/>
              </a:ext>
            </a:extLst>
          </p:cNvPr>
          <p:cNvSpPr/>
          <p:nvPr/>
        </p:nvSpPr>
        <p:spPr>
          <a:xfrm>
            <a:off x="6484216" y="5487427"/>
            <a:ext cx="10565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best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1D0F0E-25AF-D5D4-E726-47E04CFB7BF9}"/>
              </a:ext>
            </a:extLst>
          </p:cNvPr>
          <p:cNvSpPr/>
          <p:nvPr/>
        </p:nvSpPr>
        <p:spPr>
          <a:xfrm>
            <a:off x="7684224" y="3146907"/>
            <a:ext cx="10565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BC7671-1FE3-186B-6B84-B323548CC280}"/>
              </a:ext>
            </a:extLst>
          </p:cNvPr>
          <p:cNvSpPr/>
          <p:nvPr/>
        </p:nvSpPr>
        <p:spPr>
          <a:xfrm>
            <a:off x="7684224" y="4317167"/>
            <a:ext cx="10565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DD2180-1B97-71F8-8FC3-7D77ECE06E34}"/>
              </a:ext>
            </a:extLst>
          </p:cNvPr>
          <p:cNvSpPr/>
          <p:nvPr/>
        </p:nvSpPr>
        <p:spPr>
          <a:xfrm>
            <a:off x="7684224" y="5487427"/>
            <a:ext cx="10565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A7F410-AFF7-82D9-D7F9-68CB8C226BFD}"/>
              </a:ext>
            </a:extLst>
          </p:cNvPr>
          <p:cNvSpPr/>
          <p:nvPr/>
        </p:nvSpPr>
        <p:spPr>
          <a:xfrm>
            <a:off x="8884232" y="3146907"/>
            <a:ext cx="10565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F78DCA-3B96-CE5A-0EC4-2D596C73ADC8}"/>
              </a:ext>
            </a:extLst>
          </p:cNvPr>
          <p:cNvSpPr/>
          <p:nvPr/>
        </p:nvSpPr>
        <p:spPr>
          <a:xfrm>
            <a:off x="8884232" y="4317167"/>
            <a:ext cx="10565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6E05FA-75F7-DD77-2AEF-615E9FD3B1B1}"/>
              </a:ext>
            </a:extLst>
          </p:cNvPr>
          <p:cNvSpPr/>
          <p:nvPr/>
        </p:nvSpPr>
        <p:spPr>
          <a:xfrm>
            <a:off x="8884232" y="5487427"/>
            <a:ext cx="10565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FA7A3E-0FD8-A4C8-0FF2-3E20F0B3C2B1}"/>
              </a:ext>
            </a:extLst>
          </p:cNvPr>
          <p:cNvSpPr/>
          <p:nvPr/>
        </p:nvSpPr>
        <p:spPr>
          <a:xfrm>
            <a:off x="10136402" y="3146907"/>
            <a:ext cx="1471746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E8A0B3-9C7F-F7BB-A744-9F6C50F632B3}"/>
              </a:ext>
            </a:extLst>
          </p:cNvPr>
          <p:cNvSpPr/>
          <p:nvPr/>
        </p:nvSpPr>
        <p:spPr>
          <a:xfrm>
            <a:off x="10136402" y="4317167"/>
            <a:ext cx="1471746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D879B3-72E0-9BC1-C694-468CEB912B8C}"/>
              </a:ext>
            </a:extLst>
          </p:cNvPr>
          <p:cNvSpPr/>
          <p:nvPr/>
        </p:nvSpPr>
        <p:spPr>
          <a:xfrm>
            <a:off x="10136402" y="5487427"/>
            <a:ext cx="1471746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D57171-FA62-0CB3-FE2E-2E250B6C56E6}"/>
              </a:ext>
            </a:extLst>
          </p:cNvPr>
          <p:cNvSpPr/>
          <p:nvPr/>
        </p:nvSpPr>
        <p:spPr>
          <a:xfrm>
            <a:off x="3943324" y="3164765"/>
            <a:ext cx="1653889" cy="10429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16A42E-FC1C-B5B2-061F-E7C839685728}"/>
              </a:ext>
            </a:extLst>
          </p:cNvPr>
          <p:cNvSpPr/>
          <p:nvPr/>
        </p:nvSpPr>
        <p:spPr>
          <a:xfrm>
            <a:off x="3943323" y="4327644"/>
            <a:ext cx="1653889" cy="10429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280391D-9D65-0B08-C6F2-300AB4D79E3D}"/>
              </a:ext>
            </a:extLst>
          </p:cNvPr>
          <p:cNvSpPr/>
          <p:nvPr/>
        </p:nvSpPr>
        <p:spPr>
          <a:xfrm>
            <a:off x="2745489" y="5456382"/>
            <a:ext cx="995776" cy="10429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best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BD63F1-9778-94E3-A09C-31B052907B94}"/>
              </a:ext>
            </a:extLst>
          </p:cNvPr>
          <p:cNvSpPr/>
          <p:nvPr/>
        </p:nvSpPr>
        <p:spPr>
          <a:xfrm>
            <a:off x="3943323" y="5470195"/>
            <a:ext cx="1653889" cy="10429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C7A6E1-C8F9-02AB-6AEF-61A2919D651B}"/>
              </a:ext>
            </a:extLst>
          </p:cNvPr>
          <p:cNvSpPr/>
          <p:nvPr/>
        </p:nvSpPr>
        <p:spPr>
          <a:xfrm>
            <a:off x="2224355" y="436906"/>
            <a:ext cx="1363321" cy="14279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Top-10 Mutants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CFBFA3-506D-2164-8296-A7C2DDD0888E}"/>
              </a:ext>
            </a:extLst>
          </p:cNvPr>
          <p:cNvSpPr txBox="1"/>
          <p:nvPr/>
        </p:nvSpPr>
        <p:spPr>
          <a:xfrm>
            <a:off x="230365" y="16696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246F9C-CF77-31F4-8E56-24BBDD327718}"/>
              </a:ext>
            </a:extLst>
          </p:cNvPr>
          <p:cNvSpPr txBox="1"/>
          <p:nvPr/>
        </p:nvSpPr>
        <p:spPr>
          <a:xfrm>
            <a:off x="347416" y="277551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85FAD6-68AB-1D84-0835-FF7CB9B913EB}"/>
              </a:ext>
            </a:extLst>
          </p:cNvPr>
          <p:cNvSpPr txBox="1"/>
          <p:nvPr/>
        </p:nvSpPr>
        <p:spPr>
          <a:xfrm>
            <a:off x="2450715" y="277551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79B957-416F-2FFE-09D9-4F18A324DE87}"/>
              </a:ext>
            </a:extLst>
          </p:cNvPr>
          <p:cNvSpPr txBox="1"/>
          <p:nvPr/>
        </p:nvSpPr>
        <p:spPr>
          <a:xfrm>
            <a:off x="6340788" y="277757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FC5584-57F4-0E91-5D21-3C7500C95A45}"/>
              </a:ext>
            </a:extLst>
          </p:cNvPr>
          <p:cNvSpPr/>
          <p:nvPr/>
        </p:nvSpPr>
        <p:spPr>
          <a:xfrm>
            <a:off x="6627644" y="252240"/>
            <a:ext cx="10565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AF3 structure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C2BDC0-E7E4-1154-4FDC-267C67FA8181}"/>
              </a:ext>
            </a:extLst>
          </p:cNvPr>
          <p:cNvSpPr txBox="1"/>
          <p:nvPr/>
        </p:nvSpPr>
        <p:spPr>
          <a:xfrm>
            <a:off x="6343994" y="6757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39DDCD-F27A-F026-4A2C-12030C65BCF2}"/>
              </a:ext>
            </a:extLst>
          </p:cNvPr>
          <p:cNvSpPr txBox="1"/>
          <p:nvPr/>
        </p:nvSpPr>
        <p:spPr>
          <a:xfrm>
            <a:off x="2450715" y="4040768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9E19E8-7CDA-BC64-76C0-FAA6989ABDC4}"/>
              </a:ext>
            </a:extLst>
          </p:cNvPr>
          <p:cNvSpPr txBox="1"/>
          <p:nvPr/>
        </p:nvSpPr>
        <p:spPr>
          <a:xfrm>
            <a:off x="6311733" y="5285457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DD8003-19FC-3A1A-364A-A75C5BB5763C}"/>
              </a:ext>
            </a:extLst>
          </p:cNvPr>
          <p:cNvSpPr txBox="1"/>
          <p:nvPr/>
        </p:nvSpPr>
        <p:spPr>
          <a:xfrm>
            <a:off x="6474552" y="4252431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0C14B9-3BE2-2BBE-1E4F-C0424756ECFF}"/>
              </a:ext>
            </a:extLst>
          </p:cNvPr>
          <p:cNvSpPr txBox="1"/>
          <p:nvPr/>
        </p:nvSpPr>
        <p:spPr>
          <a:xfrm>
            <a:off x="2465880" y="51858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5A5068-3794-4566-2308-40AE7D95A44A}"/>
              </a:ext>
            </a:extLst>
          </p:cNvPr>
          <p:cNvSpPr/>
          <p:nvPr/>
        </p:nvSpPr>
        <p:spPr>
          <a:xfrm>
            <a:off x="8173800" y="252240"/>
            <a:ext cx="10565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 MPNN preds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62445AA-4D1F-E12B-AEEE-FA6BCA9A8069}"/>
              </a:ext>
            </a:extLst>
          </p:cNvPr>
          <p:cNvSpPr/>
          <p:nvPr/>
        </p:nvSpPr>
        <p:spPr>
          <a:xfrm>
            <a:off x="9594122" y="273698"/>
            <a:ext cx="2119408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MPNN/ESM2 score filtering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3E5F96-35FF-72D5-1DDE-6A1321C69992}"/>
              </a:ext>
            </a:extLst>
          </p:cNvPr>
          <p:cNvSpPr/>
          <p:nvPr/>
        </p:nvSpPr>
        <p:spPr>
          <a:xfrm>
            <a:off x="9594122" y="1601827"/>
            <a:ext cx="2119408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AF2 to predict structures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90AFDE-9D65-C647-1059-AE59B9525512}"/>
              </a:ext>
            </a:extLst>
          </p:cNvPr>
          <p:cNvSpPr/>
          <p:nvPr/>
        </p:nvSpPr>
        <p:spPr>
          <a:xfrm>
            <a:off x="7982683" y="1617778"/>
            <a:ext cx="1516241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Filter by </a:t>
            </a:r>
            <a:r>
              <a:rPr lang="en-US" dirty="0" err="1"/>
              <a:t>iPTM</a:t>
            </a:r>
            <a:r>
              <a:rPr lang="en-US" dirty="0"/>
              <a:t>, pLDDT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1274D7-84C3-6A98-1B0D-54302AF65F9B}"/>
              </a:ext>
            </a:extLst>
          </p:cNvPr>
          <p:cNvSpPr/>
          <p:nvPr/>
        </p:nvSpPr>
        <p:spPr>
          <a:xfrm>
            <a:off x="6502852" y="1617778"/>
            <a:ext cx="1272280" cy="1095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 Structures</a:t>
            </a:r>
          </a:p>
        </p:txBody>
      </p:sp>
    </p:spTree>
    <p:extLst>
      <p:ext uri="{BB962C8B-B14F-4D97-AF65-F5344CB8AC3E}">
        <p14:creationId xmlns:p14="http://schemas.microsoft.com/office/powerpoint/2010/main" val="359630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612BB2C-3E9D-63F5-7D59-F16220816156}"/>
              </a:ext>
            </a:extLst>
          </p:cNvPr>
          <p:cNvGrpSpPr/>
          <p:nvPr/>
        </p:nvGrpSpPr>
        <p:grpSpPr>
          <a:xfrm>
            <a:off x="5620018" y="499918"/>
            <a:ext cx="4238166" cy="5011569"/>
            <a:chOff x="2507510" y="952720"/>
            <a:chExt cx="4238166" cy="5011569"/>
          </a:xfrm>
        </p:grpSpPr>
        <p:pic>
          <p:nvPicPr>
            <p:cNvPr id="11" name="Picture 10" descr="A diagram of a tooth decay&#10;&#10;AI-generated content may be incorrect.">
              <a:extLst>
                <a:ext uri="{FF2B5EF4-FFF2-40B4-BE49-F238E27FC236}">
                  <a16:creationId xmlns:a16="http://schemas.microsoft.com/office/drawing/2014/main" id="{18831C75-1667-404E-78B8-1C1C56A1C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260" t="1985" r="11973"/>
            <a:stretch>
              <a:fillRect/>
            </a:stretch>
          </p:blipFill>
          <p:spPr>
            <a:xfrm>
              <a:off x="2730724" y="955266"/>
              <a:ext cx="4014952" cy="495001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1E89B8-C6DC-EFEB-4806-35D497BB24B4}"/>
                </a:ext>
              </a:extLst>
            </p:cNvPr>
            <p:cNvSpPr txBox="1"/>
            <p:nvPr/>
          </p:nvSpPr>
          <p:spPr>
            <a:xfrm>
              <a:off x="4379712" y="2918559"/>
              <a:ext cx="12363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1"/>
                  </a:solidFill>
                  <a:effectLst>
                    <a:glow rad="266700">
                      <a:schemeClr val="bg1"/>
                    </a:glow>
                  </a:effectLst>
                </a:rPr>
                <a:t>Secretion of endogenous or recombinant antigen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49EA6B-B5D1-D337-130C-713CA7F61EB1}"/>
                </a:ext>
              </a:extLst>
            </p:cNvPr>
            <p:cNvSpPr txBox="1"/>
            <p:nvPr/>
          </p:nvSpPr>
          <p:spPr>
            <a:xfrm>
              <a:off x="2612768" y="952720"/>
              <a:ext cx="18705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effectLst>
                    <a:glow rad="278673">
                      <a:schemeClr val="bg1">
                        <a:alpha val="81000"/>
                      </a:schemeClr>
                    </a:glow>
                  </a:effectLst>
                </a:rPr>
                <a:t>Antigen-Secreting Cell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8504C5-7ABE-233F-2001-1DEEE22DCF40}"/>
                </a:ext>
              </a:extLst>
            </p:cNvPr>
            <p:cNvSpPr txBox="1"/>
            <p:nvPr/>
          </p:nvSpPr>
          <p:spPr>
            <a:xfrm>
              <a:off x="4260453" y="5502624"/>
              <a:ext cx="10654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  <a:effectLst>
                    <a:glow rad="266700">
                      <a:schemeClr val="bg1">
                        <a:alpha val="84460"/>
                      </a:schemeClr>
                    </a:glow>
                  </a:effectLst>
                </a:rPr>
                <a:t>Activation or Inhibition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766071-21E5-41F3-ED0A-E6A03CF5ADCC}"/>
                </a:ext>
              </a:extLst>
            </p:cNvPr>
            <p:cNvSpPr txBox="1"/>
            <p:nvPr/>
          </p:nvSpPr>
          <p:spPr>
            <a:xfrm>
              <a:off x="2507510" y="5441069"/>
              <a:ext cx="2081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effectLst>
                    <a:glow rad="278673">
                      <a:schemeClr val="bg1">
                        <a:alpha val="81000"/>
                      </a:schemeClr>
                    </a:glow>
                  </a:effectLst>
                </a:rPr>
                <a:t>MAGIC-Expressing Neuron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A6E921-D999-4304-F5F8-85919011E77E}"/>
                </a:ext>
              </a:extLst>
            </p:cNvPr>
            <p:cNvSpPr txBox="1"/>
            <p:nvPr/>
          </p:nvSpPr>
          <p:spPr>
            <a:xfrm>
              <a:off x="4867418" y="4613277"/>
              <a:ext cx="7888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effectLst>
                    <a:glow rad="266700">
                      <a:schemeClr val="bg1">
                        <a:alpha val="84460"/>
                      </a:schemeClr>
                    </a:glow>
                  </a:effectLst>
                </a:rPr>
                <a:t>Biorthogonal Agonist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1DB7E7-1929-0AA2-CB3C-40716A117AFA}"/>
              </a:ext>
            </a:extLst>
          </p:cNvPr>
          <p:cNvGrpSpPr/>
          <p:nvPr/>
        </p:nvGrpSpPr>
        <p:grpSpPr>
          <a:xfrm>
            <a:off x="732149" y="131710"/>
            <a:ext cx="4860574" cy="5470043"/>
            <a:chOff x="732149" y="131710"/>
            <a:chExt cx="4860574" cy="547004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1AD7F4-A3E6-D59F-5D8D-3AFBF8E9F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8461" y="501042"/>
              <a:ext cx="4446740" cy="266804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1196B3-B368-F04B-6351-5C6ADBAE812B}"/>
                </a:ext>
              </a:extLst>
            </p:cNvPr>
            <p:cNvSpPr/>
            <p:nvPr/>
          </p:nvSpPr>
          <p:spPr>
            <a:xfrm>
              <a:off x="1791222" y="1373928"/>
              <a:ext cx="1891430" cy="14662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9881">
                <a:schemeClr val="bg1">
                  <a:alpha val="9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FA84E2-EF7A-4A5B-5094-83EB28181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461" y="2840168"/>
              <a:ext cx="672761" cy="645142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glow rad="76200">
                <a:schemeClr val="bg1">
                  <a:alpha val="92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AFC4BC0-FDBB-DF34-9D34-3352F7DA7992}"/>
                </a:ext>
              </a:extLst>
            </p:cNvPr>
            <p:cNvCxnSpPr>
              <a:cxnSpLocks/>
            </p:cNvCxnSpPr>
            <p:nvPr/>
          </p:nvCxnSpPr>
          <p:spPr>
            <a:xfrm>
              <a:off x="3682652" y="2840168"/>
              <a:ext cx="1882549" cy="770458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glow rad="76200">
                <a:schemeClr val="bg1">
                  <a:alpha val="92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12014AB-E813-25EF-6204-9B4F670ECCCA}"/>
                </a:ext>
              </a:extLst>
            </p:cNvPr>
            <p:cNvGrpSpPr/>
            <p:nvPr/>
          </p:nvGrpSpPr>
          <p:grpSpPr>
            <a:xfrm>
              <a:off x="1185711" y="3688915"/>
              <a:ext cx="4110372" cy="1706199"/>
              <a:chOff x="940960" y="3567382"/>
              <a:chExt cx="3884645" cy="1612501"/>
            </a:xfrm>
          </p:grpSpPr>
          <p:pic>
            <p:nvPicPr>
              <p:cNvPr id="24" name="Picture 23" descr="A long thin brown object&#10;&#10;AI-generated content may be incorrect.">
                <a:extLst>
                  <a:ext uri="{FF2B5EF4-FFF2-40B4-BE49-F238E27FC236}">
                    <a16:creationId xmlns:a16="http://schemas.microsoft.com/office/drawing/2014/main" id="{67C4E25A-8B2A-7838-93AB-B098F5A24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672" y="3567382"/>
                <a:ext cx="3679007" cy="1612501"/>
              </a:xfrm>
              <a:prstGeom prst="rect">
                <a:avLst/>
              </a:prstGeom>
            </p:spPr>
          </p:pic>
          <p:sp>
            <p:nvSpPr>
              <p:cNvPr id="31" name="Right Brace 30">
                <a:extLst>
                  <a:ext uri="{FF2B5EF4-FFF2-40B4-BE49-F238E27FC236}">
                    <a16:creationId xmlns:a16="http://schemas.microsoft.com/office/drawing/2014/main" id="{5BCB2704-4883-4BD3-8727-9D865E93C21A}"/>
                  </a:ext>
                </a:extLst>
              </p:cNvPr>
              <p:cNvSpPr/>
              <p:nvPr/>
            </p:nvSpPr>
            <p:spPr>
              <a:xfrm>
                <a:off x="4666893" y="3662081"/>
                <a:ext cx="158712" cy="1423102"/>
              </a:xfrm>
              <a:prstGeom prst="righ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Brace 31">
                <a:extLst>
                  <a:ext uri="{FF2B5EF4-FFF2-40B4-BE49-F238E27FC236}">
                    <a16:creationId xmlns:a16="http://schemas.microsoft.com/office/drawing/2014/main" id="{E437B161-1455-F3F2-29F0-C3E120FD1CA6}"/>
                  </a:ext>
                </a:extLst>
              </p:cNvPr>
              <p:cNvSpPr/>
              <p:nvPr/>
            </p:nvSpPr>
            <p:spPr>
              <a:xfrm rot="10800000">
                <a:off x="940960" y="3662081"/>
                <a:ext cx="158712" cy="1423102"/>
              </a:xfrm>
              <a:prstGeom prst="rightBrac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065927-CAFF-2174-569F-0C8A1D54B682}"/>
                </a:ext>
              </a:extLst>
            </p:cNvPr>
            <p:cNvSpPr txBox="1"/>
            <p:nvPr/>
          </p:nvSpPr>
          <p:spPr>
            <a:xfrm rot="16200000">
              <a:off x="279232" y="4384341"/>
              <a:ext cx="15441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Dendrites (Inputs)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C6D36A-9EDC-3210-C9A2-CA6D4826272A}"/>
                </a:ext>
              </a:extLst>
            </p:cNvPr>
            <p:cNvSpPr txBox="1"/>
            <p:nvPr/>
          </p:nvSpPr>
          <p:spPr>
            <a:xfrm rot="5400000">
              <a:off x="4458661" y="4467690"/>
              <a:ext cx="1991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Axon Terminals (Outputs)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592ADE-4CAA-9F82-7CC7-6FBCA71A9497}"/>
                </a:ext>
              </a:extLst>
            </p:cNvPr>
            <p:cNvSpPr txBox="1"/>
            <p:nvPr/>
          </p:nvSpPr>
          <p:spPr>
            <a:xfrm>
              <a:off x="2884730" y="4263876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Cell Body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B5A2E0-AC58-6F2C-DA67-7BA980BBF982}"/>
                </a:ext>
              </a:extLst>
            </p:cNvPr>
            <p:cNvSpPr txBox="1"/>
            <p:nvPr/>
          </p:nvSpPr>
          <p:spPr>
            <a:xfrm>
              <a:off x="3096729" y="5050946"/>
              <a:ext cx="7697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Nucleus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ED6217-ED83-0DBB-EBC9-607DA6D34398}"/>
                </a:ext>
              </a:extLst>
            </p:cNvPr>
            <p:cNvSpPr txBox="1"/>
            <p:nvPr/>
          </p:nvSpPr>
          <p:spPr>
            <a:xfrm>
              <a:off x="3749452" y="4228687"/>
              <a:ext cx="5343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Axon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EE904B-DE0B-FEA3-05F1-9ABF94B59779}"/>
                </a:ext>
              </a:extLst>
            </p:cNvPr>
            <p:cNvCxnSpPr>
              <a:stCxn id="38" idx="2"/>
            </p:cNvCxnSpPr>
            <p:nvPr/>
          </p:nvCxnSpPr>
          <p:spPr>
            <a:xfrm flipH="1">
              <a:off x="2689329" y="4540875"/>
              <a:ext cx="619556" cy="246221"/>
            </a:xfrm>
            <a:prstGeom prst="line">
              <a:avLst/>
            </a:prstGeom>
            <a:ln w="12700"/>
            <a:effectLst>
              <a:glow rad="38100">
                <a:schemeClr val="bg1">
                  <a:alpha val="90000"/>
                </a:schemeClr>
              </a:glo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F2D1F6-0973-A473-EC6B-94E1A5660AE9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H="1" flipV="1">
              <a:off x="2546688" y="4858595"/>
              <a:ext cx="934923" cy="192351"/>
            </a:xfrm>
            <a:prstGeom prst="line">
              <a:avLst/>
            </a:prstGeom>
            <a:ln w="12700"/>
            <a:effectLst>
              <a:glow rad="38100">
                <a:schemeClr val="bg1">
                  <a:alpha val="90000"/>
                </a:schemeClr>
              </a:glo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891130-5D13-C865-ED0A-B8B9EEAE1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5751" y="4459373"/>
              <a:ext cx="405673" cy="327723"/>
            </a:xfrm>
            <a:prstGeom prst="line">
              <a:avLst/>
            </a:prstGeom>
            <a:ln w="12700"/>
            <a:effectLst>
              <a:glow rad="38100">
                <a:schemeClr val="bg1">
                  <a:alpha val="90000"/>
                </a:schemeClr>
              </a:glo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D9961E-6669-74E0-3121-E6273C145299}"/>
                </a:ext>
              </a:extLst>
            </p:cNvPr>
            <p:cNvSpPr txBox="1"/>
            <p:nvPr/>
          </p:nvSpPr>
          <p:spPr>
            <a:xfrm>
              <a:off x="732149" y="1317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558F4D9-8E40-202B-CA95-894C0C6F8EF4}"/>
              </a:ext>
            </a:extLst>
          </p:cNvPr>
          <p:cNvSpPr txBox="1"/>
          <p:nvPr/>
        </p:nvSpPr>
        <p:spPr>
          <a:xfrm>
            <a:off x="5622583" y="1305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7425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AD8E40B-570E-B3B8-819F-54D64F9C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13"/>
          <a:stretch>
            <a:fillRect/>
          </a:stretch>
        </p:blipFill>
        <p:spPr>
          <a:xfrm>
            <a:off x="2253672" y="1879600"/>
            <a:ext cx="6426777" cy="2321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ADB93-8527-9F81-5D92-A9311DD88C1E}"/>
              </a:ext>
            </a:extLst>
          </p:cNvPr>
          <p:cNvSpPr txBox="1"/>
          <p:nvPr/>
        </p:nvSpPr>
        <p:spPr>
          <a:xfrm>
            <a:off x="2366129" y="4200855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Channel blocked by lack of antigen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6D8EE-4FB8-DAB9-E7EB-3D6A97BF8431}"/>
              </a:ext>
            </a:extLst>
          </p:cNvPr>
          <p:cNvSpPr txBox="1"/>
          <p:nvPr/>
        </p:nvSpPr>
        <p:spPr>
          <a:xfrm>
            <a:off x="4988351" y="4200854"/>
            <a:ext cx="175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Antigen binding releases autoinhibition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10F7C-A5F9-6438-E9CC-B509849C4E71}"/>
              </a:ext>
            </a:extLst>
          </p:cNvPr>
          <p:cNvSpPr txBox="1"/>
          <p:nvPr/>
        </p:nvSpPr>
        <p:spPr>
          <a:xfrm>
            <a:off x="7041093" y="4200853"/>
            <a:ext cx="175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Channel activated by agonist binding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6DA4E-D6CC-E6FC-C650-51029A8113BA}"/>
              </a:ext>
            </a:extLst>
          </p:cNvPr>
          <p:cNvSpPr txBox="1"/>
          <p:nvPr/>
        </p:nvSpPr>
        <p:spPr>
          <a:xfrm>
            <a:off x="3787342" y="1953035"/>
            <a:ext cx="658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GFP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51A56-D2F1-B42D-C9C9-C3B6D26F4C7C}"/>
              </a:ext>
            </a:extLst>
          </p:cNvPr>
          <p:cNvSpPr txBox="1"/>
          <p:nvPr/>
        </p:nvSpPr>
        <p:spPr>
          <a:xfrm>
            <a:off x="3866683" y="2661446"/>
            <a:ext cx="78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Agonist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48D69-6E43-4E9A-8E2E-662F80E2F15B}"/>
              </a:ext>
            </a:extLst>
          </p:cNvPr>
          <p:cNvSpPr txBox="1"/>
          <p:nvPr/>
        </p:nvSpPr>
        <p:spPr>
          <a:xfrm>
            <a:off x="3393110" y="3327519"/>
            <a:ext cx="78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Toxin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FEBB6-2015-E5FC-F2F1-5E141CF1F198}"/>
              </a:ext>
            </a:extLst>
          </p:cNvPr>
          <p:cNvSpPr txBox="1"/>
          <p:nvPr/>
        </p:nvSpPr>
        <p:spPr>
          <a:xfrm>
            <a:off x="2518530" y="2661446"/>
            <a:ext cx="658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LaG2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6A88B-E023-82D9-F54D-930E0A253427}"/>
              </a:ext>
            </a:extLst>
          </p:cNvPr>
          <p:cNvSpPr txBox="1"/>
          <p:nvPr/>
        </p:nvSpPr>
        <p:spPr>
          <a:xfrm>
            <a:off x="3328030" y="3701678"/>
            <a:ext cx="788464" cy="276999"/>
          </a:xfrm>
          <a:prstGeom prst="rect">
            <a:avLst/>
          </a:prstGeom>
          <a:noFill/>
          <a:effectLst>
            <a:glow rad="392572">
              <a:schemeClr val="accent5">
                <a:satMod val="175000"/>
              </a:schemeClr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effectLst>
                  <a:glow rad="276156">
                    <a:schemeClr val="bg1"/>
                  </a:glow>
                </a:effectLst>
              </a:rPr>
              <a:t>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5894F-E425-AB54-5FB6-FDEA191FC4B2}"/>
              </a:ext>
            </a:extLst>
          </p:cNvPr>
          <p:cNvSpPr txBox="1"/>
          <p:nvPr/>
        </p:nvSpPr>
        <p:spPr>
          <a:xfrm>
            <a:off x="5533292" y="2338280"/>
            <a:ext cx="89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GFP binds to LaG2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293FB79-AB03-D7C9-A18A-671836C4CD78}"/>
              </a:ext>
            </a:extLst>
          </p:cNvPr>
          <p:cNvSpPr/>
          <p:nvPr/>
        </p:nvSpPr>
        <p:spPr>
          <a:xfrm>
            <a:off x="2030262" y="3589887"/>
            <a:ext cx="65837" cy="4334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A3069-2D5F-B194-1230-A5BAF02661A6}"/>
              </a:ext>
            </a:extLst>
          </p:cNvPr>
          <p:cNvSpPr txBox="1"/>
          <p:nvPr/>
        </p:nvSpPr>
        <p:spPr>
          <a:xfrm>
            <a:off x="1133439" y="3589887"/>
            <a:ext cx="100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Plasma Membrane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4D954E-8143-05DE-78F7-25900221ED25}"/>
              </a:ext>
            </a:extLst>
          </p:cNvPr>
          <p:cNvSpPr txBox="1"/>
          <p:nvPr/>
        </p:nvSpPr>
        <p:spPr>
          <a:xfrm>
            <a:off x="1128886" y="2707612"/>
            <a:ext cx="107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Extracellular</a:t>
            </a:r>
          </a:p>
          <a:p>
            <a:pPr algn="ctr"/>
            <a:r>
              <a:rPr lang="en-US" sz="1200" b="1" dirty="0"/>
              <a:t>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20EC17-2ED5-9D04-D94D-7CACD15D5239}"/>
              </a:ext>
            </a:extLst>
          </p:cNvPr>
          <p:cNvSpPr txBox="1"/>
          <p:nvPr/>
        </p:nvSpPr>
        <p:spPr>
          <a:xfrm>
            <a:off x="1124335" y="4431685"/>
            <a:ext cx="107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Intracellular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2CB444-2BB6-5122-1DDE-2F3B91037145}"/>
              </a:ext>
            </a:extLst>
          </p:cNvPr>
          <p:cNvSpPr txBox="1"/>
          <p:nvPr/>
        </p:nvSpPr>
        <p:spPr>
          <a:xfrm>
            <a:off x="995836" y="172220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96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CAEF974-139A-E073-AC09-D5F28D0EB57A}"/>
              </a:ext>
            </a:extLst>
          </p:cNvPr>
          <p:cNvGrpSpPr/>
          <p:nvPr/>
        </p:nvGrpSpPr>
        <p:grpSpPr>
          <a:xfrm>
            <a:off x="6844985" y="905743"/>
            <a:ext cx="5347015" cy="3317568"/>
            <a:chOff x="2209800" y="847453"/>
            <a:chExt cx="5347015" cy="33175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73F1765-5BF0-064E-5919-8FE3D588A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847453"/>
              <a:ext cx="4994189" cy="331756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3AA6AC-9C32-BFF1-CC92-7710C85D2D75}"/>
                </a:ext>
              </a:extLst>
            </p:cNvPr>
            <p:cNvSpPr txBox="1"/>
            <p:nvPr/>
          </p:nvSpPr>
          <p:spPr>
            <a:xfrm>
              <a:off x="6944147" y="2506237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glow rad="278333">
                      <a:schemeClr val="bg1">
                        <a:alpha val="81000"/>
                      </a:schemeClr>
                    </a:glow>
                  </a:effectLst>
                </a:rPr>
                <a:t>GFP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B97142-8CFB-D308-AA85-BACEE0736CF6}"/>
                </a:ext>
              </a:extLst>
            </p:cNvPr>
            <p:cNvSpPr txBox="1"/>
            <p:nvPr/>
          </p:nvSpPr>
          <p:spPr>
            <a:xfrm>
              <a:off x="4346218" y="2350717"/>
              <a:ext cx="721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glow rad="278333">
                      <a:schemeClr val="bg1">
                        <a:alpha val="81000"/>
                      </a:schemeClr>
                    </a:glow>
                  </a:effectLst>
                </a:rPr>
                <a:t>Toxin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9DAAE5-7CB9-AE72-F476-E7972BC436CE}"/>
                </a:ext>
              </a:extLst>
            </p:cNvPr>
            <p:cNvSpPr txBox="1"/>
            <p:nvPr/>
          </p:nvSpPr>
          <p:spPr>
            <a:xfrm>
              <a:off x="5906601" y="1087601"/>
              <a:ext cx="722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glow rad="278333">
                      <a:schemeClr val="bg1">
                        <a:alpha val="81000"/>
                      </a:schemeClr>
                    </a:glow>
                  </a:effectLst>
                </a:rPr>
                <a:t>LaG2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B0DAD9-79A8-E8DA-6915-98DC74ADE962}"/>
                </a:ext>
              </a:extLst>
            </p:cNvPr>
            <p:cNvSpPr txBox="1"/>
            <p:nvPr/>
          </p:nvSpPr>
          <p:spPr>
            <a:xfrm>
              <a:off x="4652789" y="2875569"/>
              <a:ext cx="1818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278333">
                      <a:schemeClr val="bg1">
                        <a:alpha val="81000"/>
                      </a:schemeClr>
                    </a:glow>
                  </a:effectLst>
                </a:rPr>
                <a:t>Channel/GFP Clash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9D12B4-ED52-CB0B-F2F0-EB85EAB1E51A}"/>
              </a:ext>
            </a:extLst>
          </p:cNvPr>
          <p:cNvSpPr txBox="1"/>
          <p:nvPr/>
        </p:nvSpPr>
        <p:spPr>
          <a:xfrm>
            <a:off x="2644466" y="50684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3020BA-F4AF-C103-351B-D12932E6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97" t="6632" r="22390"/>
          <a:stretch>
            <a:fillRect/>
          </a:stretch>
        </p:blipFill>
        <p:spPr>
          <a:xfrm>
            <a:off x="2971800" y="847453"/>
            <a:ext cx="3076290" cy="3696736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B8B38314-D8DE-AFE8-1170-8B2839350225}"/>
              </a:ext>
            </a:extLst>
          </p:cNvPr>
          <p:cNvSpPr/>
          <p:nvPr/>
        </p:nvSpPr>
        <p:spPr>
          <a:xfrm>
            <a:off x="5956650" y="905743"/>
            <a:ext cx="139350" cy="150326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8395B-E36A-FF5E-5D35-3FEC1D4D434A}"/>
              </a:ext>
            </a:extLst>
          </p:cNvPr>
          <p:cNvSpPr txBox="1"/>
          <p:nvPr/>
        </p:nvSpPr>
        <p:spPr>
          <a:xfrm>
            <a:off x="6082019" y="1356567"/>
            <a:ext cx="152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Extracellular</a:t>
            </a:r>
          </a:p>
          <a:p>
            <a:pPr algn="ctr"/>
            <a:r>
              <a:rPr lang="en-US" b="1" dirty="0"/>
              <a:t>Domain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0A8959-9313-70F8-69A5-4A5D990664AA}"/>
              </a:ext>
            </a:extLst>
          </p:cNvPr>
          <p:cNvSpPr/>
          <p:nvPr/>
        </p:nvSpPr>
        <p:spPr>
          <a:xfrm>
            <a:off x="5958970" y="2505392"/>
            <a:ext cx="139350" cy="150326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25F9C4-33F2-CAFD-BE34-B1BAC39EA7A5}"/>
              </a:ext>
            </a:extLst>
          </p:cNvPr>
          <p:cNvSpPr txBox="1"/>
          <p:nvPr/>
        </p:nvSpPr>
        <p:spPr>
          <a:xfrm>
            <a:off x="6007214" y="2933858"/>
            <a:ext cx="188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Transmembrane</a:t>
            </a:r>
          </a:p>
          <a:p>
            <a:pPr algn="ctr"/>
            <a:r>
              <a:rPr lang="en-US" b="1" dirty="0"/>
              <a:t>Domain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C590FA-5EB8-2791-3DFE-089A98AAC791}"/>
              </a:ext>
            </a:extLst>
          </p:cNvPr>
          <p:cNvSpPr txBox="1"/>
          <p:nvPr/>
        </p:nvSpPr>
        <p:spPr>
          <a:xfrm>
            <a:off x="6950709" y="5068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57A1AF-307A-DD94-5FC7-1E129B646E92}"/>
              </a:ext>
            </a:extLst>
          </p:cNvPr>
          <p:cNvSpPr txBox="1"/>
          <p:nvPr/>
        </p:nvSpPr>
        <p:spPr>
          <a:xfrm>
            <a:off x="3692540" y="649810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glow rad="273205">
                    <a:schemeClr val="bg1"/>
                  </a:glow>
                </a:effectLst>
              </a:rPr>
              <a:t>Chain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6BBE07-302E-BCC1-1D4F-E6B03DBD34F3}"/>
              </a:ext>
            </a:extLst>
          </p:cNvPr>
          <p:cNvSpPr txBox="1"/>
          <p:nvPr/>
        </p:nvSpPr>
        <p:spPr>
          <a:xfrm>
            <a:off x="4686599" y="628744"/>
            <a:ext cx="1270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>
                  <a:glow rad="273205">
                    <a:schemeClr val="bg1"/>
                  </a:glow>
                </a:effectLst>
              </a:rPr>
              <a:t>Chain 2</a:t>
            </a:r>
          </a:p>
          <a:p>
            <a:pPr algn="ctr"/>
            <a:r>
              <a:rPr lang="en-US" sz="800" b="1" dirty="0">
                <a:effectLst>
                  <a:glow rad="273205">
                    <a:schemeClr val="bg1"/>
                  </a:glow>
                </a:effectLst>
              </a:rPr>
              <a:t>(Behind; subunit n inhibits n+1)</a:t>
            </a:r>
          </a:p>
        </p:txBody>
      </p:sp>
    </p:spTree>
    <p:extLst>
      <p:ext uri="{BB962C8B-B14F-4D97-AF65-F5344CB8AC3E}">
        <p14:creationId xmlns:p14="http://schemas.microsoft.com/office/powerpoint/2010/main" val="373654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8A35A1-FD67-EE77-B1D0-9AC874153818}"/>
              </a:ext>
            </a:extLst>
          </p:cNvPr>
          <p:cNvSpPr/>
          <p:nvPr/>
        </p:nvSpPr>
        <p:spPr>
          <a:xfrm>
            <a:off x="190508" y="83127"/>
            <a:ext cx="5604705" cy="33458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diagram of a number of individuals&#10;&#10;AI-generated content may be incorrect.">
            <a:extLst>
              <a:ext uri="{FF2B5EF4-FFF2-40B4-BE49-F238E27FC236}">
                <a16:creationId xmlns:a16="http://schemas.microsoft.com/office/drawing/2014/main" id="{01175BEA-3D0B-D931-D33D-ABAF2C20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9" y="153466"/>
            <a:ext cx="5472451" cy="318260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F506828-6D3E-4171-3BE8-D8C538DD2DF6}"/>
              </a:ext>
            </a:extLst>
          </p:cNvPr>
          <p:cNvSpPr/>
          <p:nvPr/>
        </p:nvSpPr>
        <p:spPr>
          <a:xfrm>
            <a:off x="6728932" y="197957"/>
            <a:ext cx="4611013" cy="6509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A diagram of different types of dna&#10;&#10;AI-generated content may be incorrect.">
            <a:extLst>
              <a:ext uri="{FF2B5EF4-FFF2-40B4-BE49-F238E27FC236}">
                <a16:creationId xmlns:a16="http://schemas.microsoft.com/office/drawing/2014/main" id="{E05AFA7B-D3EE-795C-9DB1-0CBF99E6E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120" y="4713964"/>
            <a:ext cx="4503367" cy="1852916"/>
          </a:xfrm>
          <a:prstGeom prst="rect">
            <a:avLst/>
          </a:prstGeom>
        </p:spPr>
      </p:pic>
      <p:pic>
        <p:nvPicPr>
          <p:cNvPr id="74" name="Picture 73" descr="A diagram of a cell membrane&#10;&#10;AI-generated content may be incorrect.">
            <a:extLst>
              <a:ext uri="{FF2B5EF4-FFF2-40B4-BE49-F238E27FC236}">
                <a16:creationId xmlns:a16="http://schemas.microsoft.com/office/drawing/2014/main" id="{353C2CA3-9F6D-9134-7EB4-51D44FFBD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120" y="2849745"/>
            <a:ext cx="4503367" cy="1864218"/>
          </a:xfrm>
          <a:prstGeom prst="rect">
            <a:avLst/>
          </a:prstGeom>
        </p:spPr>
      </p:pic>
      <p:pic>
        <p:nvPicPr>
          <p:cNvPr id="76" name="Picture 75" descr="A diagram of a cell&#10;&#10;AI-generated content may be incorrect.">
            <a:extLst>
              <a:ext uri="{FF2B5EF4-FFF2-40B4-BE49-F238E27FC236}">
                <a16:creationId xmlns:a16="http://schemas.microsoft.com/office/drawing/2014/main" id="{5E9E50DE-1FAE-9779-D7E0-554258DC9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120" y="217007"/>
            <a:ext cx="4503367" cy="26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0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3ACC1A-4EA2-731A-08B4-28266C0946E8}"/>
              </a:ext>
            </a:extLst>
          </p:cNvPr>
          <p:cNvSpPr/>
          <p:nvPr/>
        </p:nvSpPr>
        <p:spPr>
          <a:xfrm>
            <a:off x="6376946" y="127890"/>
            <a:ext cx="5604705" cy="66917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217A7AE-E30F-D9E0-61FB-10142DEC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959" y="424725"/>
            <a:ext cx="2570413" cy="1997319"/>
          </a:xfrm>
          <a:prstGeom prst="rect">
            <a:avLst/>
          </a:prstGeom>
        </p:spPr>
      </p:pic>
      <p:pic>
        <p:nvPicPr>
          <p:cNvPr id="59" name="Picture 58" descr="A graph of training and training&#10;&#10;AI-generated content may be incorrect.">
            <a:extLst>
              <a:ext uri="{FF2B5EF4-FFF2-40B4-BE49-F238E27FC236}">
                <a16:creationId xmlns:a16="http://schemas.microsoft.com/office/drawing/2014/main" id="{0F8CF6CE-A964-E9F2-F9F5-7F21CDF0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179" y="411053"/>
            <a:ext cx="2891358" cy="2066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6641D6-BFCB-2616-216E-9EF33E08B790}"/>
              </a:ext>
            </a:extLst>
          </p:cNvPr>
          <p:cNvSpPr txBox="1"/>
          <p:nvPr/>
        </p:nvSpPr>
        <p:spPr>
          <a:xfrm>
            <a:off x="6376946" y="10121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69DE9-717F-202F-18BC-0A79B12C5631}"/>
              </a:ext>
            </a:extLst>
          </p:cNvPr>
          <p:cNvSpPr txBox="1"/>
          <p:nvPr/>
        </p:nvSpPr>
        <p:spPr>
          <a:xfrm>
            <a:off x="9179299" y="10121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pic>
        <p:nvPicPr>
          <p:cNvPr id="13" name="Picture 12" descr="A graph with a red line and blue line&#10;&#10;AI-generated content may be incorrect.">
            <a:extLst>
              <a:ext uri="{FF2B5EF4-FFF2-40B4-BE49-F238E27FC236}">
                <a16:creationId xmlns:a16="http://schemas.microsoft.com/office/drawing/2014/main" id="{6AF95C38-7F68-78F2-1571-8B73366D2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477" y="2566658"/>
            <a:ext cx="2829662" cy="2068182"/>
          </a:xfrm>
          <a:prstGeom prst="rect">
            <a:avLst/>
          </a:prstGeom>
        </p:spPr>
      </p:pic>
      <p:pic>
        <p:nvPicPr>
          <p:cNvPr id="20" name="Picture 19" descr="A graph of a graph showing the number of training noise levels&#10;&#10;AI-generated content may be incorrect.">
            <a:extLst>
              <a:ext uri="{FF2B5EF4-FFF2-40B4-BE49-F238E27FC236}">
                <a16:creationId xmlns:a16="http://schemas.microsoft.com/office/drawing/2014/main" id="{791BF0FC-5CEC-C687-7D68-FD8EFB563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670" y="2602778"/>
            <a:ext cx="2650666" cy="19234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A3A6DC-6CEB-841F-CC62-61C76AE22F79}"/>
              </a:ext>
            </a:extLst>
          </p:cNvPr>
          <p:cNvSpPr txBox="1"/>
          <p:nvPr/>
        </p:nvSpPr>
        <p:spPr>
          <a:xfrm>
            <a:off x="9269670" y="2286504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8C85AD-6F41-76DA-EE12-CBD46089CE27}"/>
              </a:ext>
            </a:extLst>
          </p:cNvPr>
          <p:cNvSpPr txBox="1"/>
          <p:nvPr/>
        </p:nvSpPr>
        <p:spPr>
          <a:xfrm>
            <a:off x="6435959" y="2277430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E5D83-262E-5D2C-09BA-0B2ED9C0B0B7}"/>
              </a:ext>
            </a:extLst>
          </p:cNvPr>
          <p:cNvSpPr txBox="1"/>
          <p:nvPr/>
        </p:nvSpPr>
        <p:spPr>
          <a:xfrm>
            <a:off x="9269670" y="443648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8C18E2-2F2E-77AF-1E3C-EE37D641627C}"/>
              </a:ext>
            </a:extLst>
          </p:cNvPr>
          <p:cNvSpPr txBox="1"/>
          <p:nvPr/>
        </p:nvSpPr>
        <p:spPr>
          <a:xfrm>
            <a:off x="6537387" y="443510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</a:p>
        </p:txBody>
      </p:sp>
      <p:pic>
        <p:nvPicPr>
          <p:cNvPr id="51" name="Picture 50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20BC2A46-337C-B58C-8A7C-E492C5529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917" y="4742877"/>
            <a:ext cx="2721154" cy="1987233"/>
          </a:xfrm>
          <a:prstGeom prst="rect">
            <a:avLst/>
          </a:prstGeom>
        </p:spPr>
      </p:pic>
      <p:pic>
        <p:nvPicPr>
          <p:cNvPr id="53" name="Picture 52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121956B0-CE12-2946-761F-4291F9AA2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462" y="4742877"/>
            <a:ext cx="2781538" cy="203133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C2B6CC6-963C-2AFD-DFDB-CF18F55BBA4B}"/>
              </a:ext>
            </a:extLst>
          </p:cNvPr>
          <p:cNvSpPr txBox="1"/>
          <p:nvPr/>
        </p:nvSpPr>
        <p:spPr>
          <a:xfrm>
            <a:off x="7162550" y="823493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Validation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2D587C-A9B8-A03D-B9A1-5F6B7F758C26}"/>
              </a:ext>
            </a:extLst>
          </p:cNvPr>
          <p:cNvSpPr txBox="1"/>
          <p:nvPr/>
        </p:nvSpPr>
        <p:spPr>
          <a:xfrm>
            <a:off x="7811231" y="608049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24919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E191F-7227-F593-09C4-2E4E99B63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3FCCD-7DB6-0D77-C8A0-568256B9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58" r="19147"/>
          <a:stretch>
            <a:fillRect/>
          </a:stretch>
        </p:blipFill>
        <p:spPr>
          <a:xfrm>
            <a:off x="56963" y="1752679"/>
            <a:ext cx="1516187" cy="15735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D4A7C3-863D-D111-F440-17E02FDE72D0}"/>
              </a:ext>
            </a:extLst>
          </p:cNvPr>
          <p:cNvGrpSpPr/>
          <p:nvPr/>
        </p:nvGrpSpPr>
        <p:grpSpPr>
          <a:xfrm>
            <a:off x="2738894" y="2178746"/>
            <a:ext cx="1181313" cy="92334"/>
            <a:chOff x="811370" y="2655721"/>
            <a:chExt cx="1181313" cy="923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4F7E16-884A-AA0C-82E1-00887F0EAFFE}"/>
                </a:ext>
              </a:extLst>
            </p:cNvPr>
            <p:cNvSpPr txBox="1"/>
            <p:nvPr/>
          </p:nvSpPr>
          <p:spPr>
            <a:xfrm>
              <a:off x="811370" y="2655722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D1D15F-B490-6F02-1527-1F4AB868C67B}"/>
                </a:ext>
              </a:extLst>
            </p:cNvPr>
            <p:cNvSpPr txBox="1"/>
            <p:nvPr/>
          </p:nvSpPr>
          <p:spPr>
            <a:xfrm>
              <a:off x="918694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651D28-9D90-C2D8-6F85-D13777F7A7EC}"/>
                </a:ext>
              </a:extLst>
            </p:cNvPr>
            <p:cNvSpPr txBox="1"/>
            <p:nvPr/>
          </p:nvSpPr>
          <p:spPr>
            <a:xfrm>
              <a:off x="1026018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4AE378-FF14-7213-602E-599C8993E8FC}"/>
                </a:ext>
              </a:extLst>
            </p:cNvPr>
            <p:cNvSpPr txBox="1"/>
            <p:nvPr/>
          </p:nvSpPr>
          <p:spPr>
            <a:xfrm>
              <a:off x="1133342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87ADEB-5DE6-E5A9-50E5-68E8F742C119}"/>
                </a:ext>
              </a:extLst>
            </p:cNvPr>
            <p:cNvSpPr txBox="1"/>
            <p:nvPr/>
          </p:nvSpPr>
          <p:spPr>
            <a:xfrm>
              <a:off x="1240666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BAB39C-62EE-B60C-7DC9-A22D62C490E7}"/>
                </a:ext>
              </a:extLst>
            </p:cNvPr>
            <p:cNvSpPr txBox="1"/>
            <p:nvPr/>
          </p:nvSpPr>
          <p:spPr>
            <a:xfrm>
              <a:off x="1347990" y="2655721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C5269D-EAC9-8F1F-9EC6-CB2F518EB502}"/>
                </a:ext>
              </a:extLst>
            </p:cNvPr>
            <p:cNvSpPr txBox="1"/>
            <p:nvPr/>
          </p:nvSpPr>
          <p:spPr>
            <a:xfrm>
              <a:off x="1459981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B90A8D-478F-89C0-9E8C-1E1F4CCAB9C4}"/>
                </a:ext>
              </a:extLst>
            </p:cNvPr>
            <p:cNvSpPr txBox="1"/>
            <p:nvPr/>
          </p:nvSpPr>
          <p:spPr>
            <a:xfrm>
              <a:off x="1564632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51ABAF-21C4-BDBC-5E51-EECDD57C28C3}"/>
                </a:ext>
              </a:extLst>
            </p:cNvPr>
            <p:cNvSpPr txBox="1"/>
            <p:nvPr/>
          </p:nvSpPr>
          <p:spPr>
            <a:xfrm>
              <a:off x="1669283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A6FD45-3617-D107-9518-EA88CBF8D03C}"/>
                </a:ext>
              </a:extLst>
            </p:cNvPr>
            <p:cNvSpPr txBox="1"/>
            <p:nvPr/>
          </p:nvSpPr>
          <p:spPr>
            <a:xfrm>
              <a:off x="1775928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B83EEF-C37A-4B70-3B7A-398263C37B40}"/>
                </a:ext>
              </a:extLst>
            </p:cNvPr>
            <p:cNvSpPr txBox="1"/>
            <p:nvPr/>
          </p:nvSpPr>
          <p:spPr>
            <a:xfrm>
              <a:off x="1885359" y="2655721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DD70E1-6BA6-E7A7-571D-8995105BCEFD}"/>
              </a:ext>
            </a:extLst>
          </p:cNvPr>
          <p:cNvGrpSpPr/>
          <p:nvPr/>
        </p:nvGrpSpPr>
        <p:grpSpPr>
          <a:xfrm>
            <a:off x="3315826" y="2694908"/>
            <a:ext cx="27706" cy="207053"/>
            <a:chOff x="1322891" y="3272098"/>
            <a:chExt cx="27706" cy="20705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16B3B4-484C-C55C-B2AE-C50308B15C52}"/>
                </a:ext>
              </a:extLst>
            </p:cNvPr>
            <p:cNvSpPr/>
            <p:nvPr/>
          </p:nvSpPr>
          <p:spPr>
            <a:xfrm>
              <a:off x="1323165" y="3272098"/>
              <a:ext cx="27432" cy="27432"/>
            </a:xfrm>
            <a:prstGeom prst="ellipse">
              <a:avLst/>
            </a:prstGeom>
            <a:solidFill>
              <a:schemeClr val="tx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6BAB73-D75C-E413-E4DB-578916A9F900}"/>
                </a:ext>
              </a:extLst>
            </p:cNvPr>
            <p:cNvSpPr/>
            <p:nvPr/>
          </p:nvSpPr>
          <p:spPr>
            <a:xfrm>
              <a:off x="1322891" y="3361137"/>
              <a:ext cx="27432" cy="27432"/>
            </a:xfrm>
            <a:prstGeom prst="ellipse">
              <a:avLst/>
            </a:prstGeom>
            <a:solidFill>
              <a:schemeClr val="tx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18510B-E1A8-534C-095A-2A05BBB4AE4D}"/>
                </a:ext>
              </a:extLst>
            </p:cNvPr>
            <p:cNvSpPr/>
            <p:nvPr/>
          </p:nvSpPr>
          <p:spPr>
            <a:xfrm>
              <a:off x="1322891" y="3451719"/>
              <a:ext cx="27432" cy="27432"/>
            </a:xfrm>
            <a:prstGeom prst="ellipse">
              <a:avLst/>
            </a:prstGeom>
            <a:solidFill>
              <a:schemeClr val="tx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91268E-017A-8C97-8BE5-4AB7C2B63AD7}"/>
              </a:ext>
            </a:extLst>
          </p:cNvPr>
          <p:cNvGrpSpPr/>
          <p:nvPr/>
        </p:nvGrpSpPr>
        <p:grpSpPr>
          <a:xfrm>
            <a:off x="2738894" y="2317054"/>
            <a:ext cx="1181313" cy="92334"/>
            <a:chOff x="811370" y="2655721"/>
            <a:chExt cx="1181313" cy="923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55EE32-748E-EF4C-4174-42020344C273}"/>
                </a:ext>
              </a:extLst>
            </p:cNvPr>
            <p:cNvSpPr txBox="1"/>
            <p:nvPr/>
          </p:nvSpPr>
          <p:spPr>
            <a:xfrm>
              <a:off x="811370" y="2655722"/>
              <a:ext cx="107324" cy="92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DCA8D9-64F5-6EFD-4D34-C0B3B6AE91A5}"/>
                </a:ext>
              </a:extLst>
            </p:cNvPr>
            <p:cNvSpPr txBox="1"/>
            <p:nvPr/>
          </p:nvSpPr>
          <p:spPr>
            <a:xfrm>
              <a:off x="918694" y="2655722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539CFB-0D69-A1AE-D97C-F261EEA9A2D9}"/>
                </a:ext>
              </a:extLst>
            </p:cNvPr>
            <p:cNvSpPr txBox="1"/>
            <p:nvPr/>
          </p:nvSpPr>
          <p:spPr>
            <a:xfrm>
              <a:off x="1026018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5BCE44-946A-9B4F-DF26-3820B1CC8A94}"/>
                </a:ext>
              </a:extLst>
            </p:cNvPr>
            <p:cNvSpPr txBox="1"/>
            <p:nvPr/>
          </p:nvSpPr>
          <p:spPr>
            <a:xfrm>
              <a:off x="1133342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A34D26-9553-EB70-9738-CF5EF0F13E70}"/>
                </a:ext>
              </a:extLst>
            </p:cNvPr>
            <p:cNvSpPr txBox="1"/>
            <p:nvPr/>
          </p:nvSpPr>
          <p:spPr>
            <a:xfrm>
              <a:off x="1240666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421260-8036-81F6-EE7E-14AE1EB58BD8}"/>
                </a:ext>
              </a:extLst>
            </p:cNvPr>
            <p:cNvSpPr txBox="1"/>
            <p:nvPr/>
          </p:nvSpPr>
          <p:spPr>
            <a:xfrm>
              <a:off x="1347990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F9FB8-EBA5-DA75-2E29-03583ECC01DB}"/>
                </a:ext>
              </a:extLst>
            </p:cNvPr>
            <p:cNvSpPr txBox="1"/>
            <p:nvPr/>
          </p:nvSpPr>
          <p:spPr>
            <a:xfrm>
              <a:off x="1459981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12D187-C810-6727-6A87-DCFFF46CFB6E}"/>
                </a:ext>
              </a:extLst>
            </p:cNvPr>
            <p:cNvSpPr txBox="1"/>
            <p:nvPr/>
          </p:nvSpPr>
          <p:spPr>
            <a:xfrm>
              <a:off x="1564632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767FC9-03ED-6A3D-1164-5F428883716E}"/>
                </a:ext>
              </a:extLst>
            </p:cNvPr>
            <p:cNvSpPr txBox="1"/>
            <p:nvPr/>
          </p:nvSpPr>
          <p:spPr>
            <a:xfrm>
              <a:off x="1669283" y="2655721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10C72D-B035-8A52-F302-6C15229E7A34}"/>
                </a:ext>
              </a:extLst>
            </p:cNvPr>
            <p:cNvSpPr txBox="1"/>
            <p:nvPr/>
          </p:nvSpPr>
          <p:spPr>
            <a:xfrm>
              <a:off x="1775928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11E9E9-8472-CC75-0782-8F889EC28F1F}"/>
                </a:ext>
              </a:extLst>
            </p:cNvPr>
            <p:cNvSpPr txBox="1"/>
            <p:nvPr/>
          </p:nvSpPr>
          <p:spPr>
            <a:xfrm>
              <a:off x="1885359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146F8B-8EAD-9BDC-DD1A-20DF3F835895}"/>
              </a:ext>
            </a:extLst>
          </p:cNvPr>
          <p:cNvGrpSpPr/>
          <p:nvPr/>
        </p:nvGrpSpPr>
        <p:grpSpPr>
          <a:xfrm>
            <a:off x="2739162" y="2458959"/>
            <a:ext cx="1181313" cy="92334"/>
            <a:chOff x="811370" y="2655721"/>
            <a:chExt cx="1181313" cy="9233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C08D5B-674B-7EFB-9733-B4B019E7ADF9}"/>
                </a:ext>
              </a:extLst>
            </p:cNvPr>
            <p:cNvSpPr txBox="1"/>
            <p:nvPr/>
          </p:nvSpPr>
          <p:spPr>
            <a:xfrm>
              <a:off x="811370" y="2655722"/>
              <a:ext cx="107324" cy="92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D90C4D-D515-C312-DD2A-4FD49B3883F9}"/>
                </a:ext>
              </a:extLst>
            </p:cNvPr>
            <p:cNvSpPr txBox="1"/>
            <p:nvPr/>
          </p:nvSpPr>
          <p:spPr>
            <a:xfrm>
              <a:off x="918694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B86228-761D-D7A0-7012-13EA50199FD7}"/>
                </a:ext>
              </a:extLst>
            </p:cNvPr>
            <p:cNvSpPr txBox="1"/>
            <p:nvPr/>
          </p:nvSpPr>
          <p:spPr>
            <a:xfrm>
              <a:off x="1026018" y="2655722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D10BDA-569B-4BD2-42DC-09016A7984C1}"/>
                </a:ext>
              </a:extLst>
            </p:cNvPr>
            <p:cNvSpPr txBox="1"/>
            <p:nvPr/>
          </p:nvSpPr>
          <p:spPr>
            <a:xfrm>
              <a:off x="1133342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1FED3E-471A-4EE9-1663-68C200855AB4}"/>
                </a:ext>
              </a:extLst>
            </p:cNvPr>
            <p:cNvSpPr txBox="1"/>
            <p:nvPr/>
          </p:nvSpPr>
          <p:spPr>
            <a:xfrm>
              <a:off x="1240666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06B4FD-CB55-5D6B-2E3D-DEE8616E639F}"/>
                </a:ext>
              </a:extLst>
            </p:cNvPr>
            <p:cNvSpPr txBox="1"/>
            <p:nvPr/>
          </p:nvSpPr>
          <p:spPr>
            <a:xfrm>
              <a:off x="1347990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94E4C6-8294-7B5D-177E-3DBA37E78D23}"/>
                </a:ext>
              </a:extLst>
            </p:cNvPr>
            <p:cNvSpPr txBox="1"/>
            <p:nvPr/>
          </p:nvSpPr>
          <p:spPr>
            <a:xfrm>
              <a:off x="1459981" y="2655721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626649-C499-1321-5FBF-777F8D21B58C}"/>
                </a:ext>
              </a:extLst>
            </p:cNvPr>
            <p:cNvSpPr txBox="1"/>
            <p:nvPr/>
          </p:nvSpPr>
          <p:spPr>
            <a:xfrm>
              <a:off x="1564632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B80BA3-FDE9-893E-536A-7EBED38311AB}"/>
                </a:ext>
              </a:extLst>
            </p:cNvPr>
            <p:cNvSpPr txBox="1"/>
            <p:nvPr/>
          </p:nvSpPr>
          <p:spPr>
            <a:xfrm>
              <a:off x="1669283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595BC9-076D-23B6-0311-136A29B309B3}"/>
                </a:ext>
              </a:extLst>
            </p:cNvPr>
            <p:cNvSpPr txBox="1"/>
            <p:nvPr/>
          </p:nvSpPr>
          <p:spPr>
            <a:xfrm>
              <a:off x="1775928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05742D1-3410-6DD7-D487-2152D9861AF0}"/>
                </a:ext>
              </a:extLst>
            </p:cNvPr>
            <p:cNvSpPr txBox="1"/>
            <p:nvPr/>
          </p:nvSpPr>
          <p:spPr>
            <a:xfrm>
              <a:off x="1885359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52F70F-7C16-08BA-0D6B-F54F1ADFE7E8}"/>
              </a:ext>
            </a:extLst>
          </p:cNvPr>
          <p:cNvGrpSpPr/>
          <p:nvPr/>
        </p:nvGrpSpPr>
        <p:grpSpPr>
          <a:xfrm>
            <a:off x="2732746" y="3033887"/>
            <a:ext cx="1181313" cy="92334"/>
            <a:chOff x="811370" y="2655721"/>
            <a:chExt cx="1181313" cy="9233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06BCEE2-8ECC-C675-378F-AD3BBF84E757}"/>
                </a:ext>
              </a:extLst>
            </p:cNvPr>
            <p:cNvSpPr txBox="1"/>
            <p:nvPr/>
          </p:nvSpPr>
          <p:spPr>
            <a:xfrm>
              <a:off x="811370" y="2655722"/>
              <a:ext cx="107324" cy="92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107DEF-9B49-7002-525F-808A8C2C24E7}"/>
                </a:ext>
              </a:extLst>
            </p:cNvPr>
            <p:cNvSpPr txBox="1"/>
            <p:nvPr/>
          </p:nvSpPr>
          <p:spPr>
            <a:xfrm>
              <a:off x="918694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860CD6-6963-DF6F-F8C5-79F0E1265315}"/>
                </a:ext>
              </a:extLst>
            </p:cNvPr>
            <p:cNvSpPr txBox="1"/>
            <p:nvPr/>
          </p:nvSpPr>
          <p:spPr>
            <a:xfrm>
              <a:off x="1026018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329F00-F278-5240-B580-B264082A3CD4}"/>
                </a:ext>
              </a:extLst>
            </p:cNvPr>
            <p:cNvSpPr txBox="1"/>
            <p:nvPr/>
          </p:nvSpPr>
          <p:spPr>
            <a:xfrm>
              <a:off x="1133342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F1F81B-6105-8276-5651-4C654ACA2329}"/>
                </a:ext>
              </a:extLst>
            </p:cNvPr>
            <p:cNvSpPr txBox="1"/>
            <p:nvPr/>
          </p:nvSpPr>
          <p:spPr>
            <a:xfrm>
              <a:off x="1240666" y="2655722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8F2935-ECB5-36EA-88D2-75CEDF110A98}"/>
                </a:ext>
              </a:extLst>
            </p:cNvPr>
            <p:cNvSpPr txBox="1"/>
            <p:nvPr/>
          </p:nvSpPr>
          <p:spPr>
            <a:xfrm>
              <a:off x="1347990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BB1AF2E-E9DE-787C-6A21-4E2DF3045624}"/>
                </a:ext>
              </a:extLst>
            </p:cNvPr>
            <p:cNvSpPr txBox="1"/>
            <p:nvPr/>
          </p:nvSpPr>
          <p:spPr>
            <a:xfrm>
              <a:off x="1459981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I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B7F5BF-22A8-0014-D998-0C40A45A793E}"/>
                </a:ext>
              </a:extLst>
            </p:cNvPr>
            <p:cNvSpPr txBox="1"/>
            <p:nvPr/>
          </p:nvSpPr>
          <p:spPr>
            <a:xfrm>
              <a:off x="1564632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150577-DDEE-E546-1CA3-062B6363CAE5}"/>
                </a:ext>
              </a:extLst>
            </p:cNvPr>
            <p:cNvSpPr txBox="1"/>
            <p:nvPr/>
          </p:nvSpPr>
          <p:spPr>
            <a:xfrm>
              <a:off x="1669283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63BA53-5046-7722-A0FD-93AC3E547663}"/>
                </a:ext>
              </a:extLst>
            </p:cNvPr>
            <p:cNvSpPr txBox="1"/>
            <p:nvPr/>
          </p:nvSpPr>
          <p:spPr>
            <a:xfrm>
              <a:off x="1775928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9CDC3EF-A15A-F87A-BD60-4331B097093A}"/>
                </a:ext>
              </a:extLst>
            </p:cNvPr>
            <p:cNvSpPr txBox="1"/>
            <p:nvPr/>
          </p:nvSpPr>
          <p:spPr>
            <a:xfrm>
              <a:off x="1885359" y="2655721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G</a:t>
              </a:r>
            </a:p>
          </p:txBody>
        </p:sp>
      </p:grpSp>
      <p:sp>
        <p:nvSpPr>
          <p:cNvPr id="56" name="Left Brace 55">
            <a:extLst>
              <a:ext uri="{FF2B5EF4-FFF2-40B4-BE49-F238E27FC236}">
                <a16:creationId xmlns:a16="http://schemas.microsoft.com/office/drawing/2014/main" id="{CE1F0A9C-C5A2-00A5-3295-465B86FF227C}"/>
              </a:ext>
            </a:extLst>
          </p:cNvPr>
          <p:cNvSpPr/>
          <p:nvPr/>
        </p:nvSpPr>
        <p:spPr>
          <a:xfrm>
            <a:off x="2516098" y="2074290"/>
            <a:ext cx="124157" cy="11382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FF40280-9730-256A-46B8-41D662C4A7DB}"/>
              </a:ext>
            </a:extLst>
          </p:cNvPr>
          <p:cNvGrpSpPr/>
          <p:nvPr/>
        </p:nvGrpSpPr>
        <p:grpSpPr>
          <a:xfrm>
            <a:off x="2739162" y="1862167"/>
            <a:ext cx="1181313" cy="92334"/>
            <a:chOff x="811370" y="2655721"/>
            <a:chExt cx="1181313" cy="9233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A98EC4-A954-255B-5672-FD9928A2DCA2}"/>
                </a:ext>
              </a:extLst>
            </p:cNvPr>
            <p:cNvSpPr txBox="1"/>
            <p:nvPr/>
          </p:nvSpPr>
          <p:spPr>
            <a:xfrm>
              <a:off x="811370" y="2655722"/>
              <a:ext cx="107324" cy="92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9D4CE21-C799-79D0-3953-B61D771EA1BF}"/>
                </a:ext>
              </a:extLst>
            </p:cNvPr>
            <p:cNvSpPr txBox="1"/>
            <p:nvPr/>
          </p:nvSpPr>
          <p:spPr>
            <a:xfrm>
              <a:off x="918694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23FAD78-FD98-5121-FC78-438E83C14E26}"/>
                </a:ext>
              </a:extLst>
            </p:cNvPr>
            <p:cNvSpPr txBox="1"/>
            <p:nvPr/>
          </p:nvSpPr>
          <p:spPr>
            <a:xfrm>
              <a:off x="1026018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EC14177-C6A4-560A-8FA0-A9CC1317FD7F}"/>
                </a:ext>
              </a:extLst>
            </p:cNvPr>
            <p:cNvSpPr txBox="1"/>
            <p:nvPr/>
          </p:nvSpPr>
          <p:spPr>
            <a:xfrm>
              <a:off x="1133342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D52D85E-B579-24EE-F521-75E9BC0F6AEF}"/>
                </a:ext>
              </a:extLst>
            </p:cNvPr>
            <p:cNvSpPr txBox="1"/>
            <p:nvPr/>
          </p:nvSpPr>
          <p:spPr>
            <a:xfrm>
              <a:off x="1240666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F241171-CCA7-93F0-28FF-B179C5808711}"/>
                </a:ext>
              </a:extLst>
            </p:cNvPr>
            <p:cNvSpPr txBox="1"/>
            <p:nvPr/>
          </p:nvSpPr>
          <p:spPr>
            <a:xfrm>
              <a:off x="1347990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742755F-4F5D-A6A0-48D9-7571CF5D8899}"/>
                </a:ext>
              </a:extLst>
            </p:cNvPr>
            <p:cNvSpPr txBox="1"/>
            <p:nvPr/>
          </p:nvSpPr>
          <p:spPr>
            <a:xfrm>
              <a:off x="1459981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I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C3EB02-98C0-1B7B-12DD-5E9D96532703}"/>
                </a:ext>
              </a:extLst>
            </p:cNvPr>
            <p:cNvSpPr txBox="1"/>
            <p:nvPr/>
          </p:nvSpPr>
          <p:spPr>
            <a:xfrm>
              <a:off x="1564632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0D7EE27-C634-96DB-B03A-1EF9C29D0C16}"/>
                </a:ext>
              </a:extLst>
            </p:cNvPr>
            <p:cNvSpPr txBox="1"/>
            <p:nvPr/>
          </p:nvSpPr>
          <p:spPr>
            <a:xfrm>
              <a:off x="1669283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B3BF1D-1589-71BE-06E4-1538C6CBBE70}"/>
                </a:ext>
              </a:extLst>
            </p:cNvPr>
            <p:cNvSpPr txBox="1"/>
            <p:nvPr/>
          </p:nvSpPr>
          <p:spPr>
            <a:xfrm>
              <a:off x="1775928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D3FCCB9-502F-C71B-6840-B6B94819CACE}"/>
                </a:ext>
              </a:extLst>
            </p:cNvPr>
            <p:cNvSpPr txBox="1"/>
            <p:nvPr/>
          </p:nvSpPr>
          <p:spPr>
            <a:xfrm>
              <a:off x="1885359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Y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850DAF3-DB9F-5EA2-9890-F33109666696}"/>
              </a:ext>
            </a:extLst>
          </p:cNvPr>
          <p:cNvSpPr txBox="1"/>
          <p:nvPr/>
        </p:nvSpPr>
        <p:spPr>
          <a:xfrm>
            <a:off x="2011480" y="1806200"/>
            <a:ext cx="76976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Native Sequence: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89577F-A9A0-DEC5-A91F-5E16CD8A918C}"/>
              </a:ext>
            </a:extLst>
          </p:cNvPr>
          <p:cNvSpPr txBox="1"/>
          <p:nvPr/>
        </p:nvSpPr>
        <p:spPr>
          <a:xfrm>
            <a:off x="2583379" y="3275872"/>
            <a:ext cx="1716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Generate </a:t>
            </a:r>
            <a:r>
              <a:rPr lang="en-US" sz="800" b="1" dirty="0"/>
              <a:t>1024</a:t>
            </a:r>
            <a:r>
              <a:rPr lang="en-US" sz="800" dirty="0"/>
              <a:t> in-silico backbone redesigns of chimeric input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AF3893B-3145-E26B-024C-C5086BDBFBF7}"/>
              </a:ext>
            </a:extLst>
          </p:cNvPr>
          <p:cNvCxnSpPr>
            <a:cxnSpLocks/>
          </p:cNvCxnSpPr>
          <p:nvPr/>
        </p:nvCxnSpPr>
        <p:spPr>
          <a:xfrm>
            <a:off x="1722002" y="2657854"/>
            <a:ext cx="380524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D32B019-0545-7A7F-6DC0-E40CE947051B}"/>
              </a:ext>
            </a:extLst>
          </p:cNvPr>
          <p:cNvSpPr txBox="1"/>
          <p:nvPr/>
        </p:nvSpPr>
        <p:spPr>
          <a:xfrm>
            <a:off x="192757" y="3259723"/>
            <a:ext cx="1116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Structure input from AlphaFold 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7BC2B3-E749-3C9F-5933-6E541C72D184}"/>
              </a:ext>
            </a:extLst>
          </p:cNvPr>
          <p:cNvSpPr txBox="1"/>
          <p:nvPr/>
        </p:nvSpPr>
        <p:spPr>
          <a:xfrm>
            <a:off x="430449" y="1529201"/>
            <a:ext cx="229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07AAFD-3416-96CC-FB19-CF8D802CE87D}"/>
              </a:ext>
            </a:extLst>
          </p:cNvPr>
          <p:cNvSpPr txBox="1"/>
          <p:nvPr/>
        </p:nvSpPr>
        <p:spPr>
          <a:xfrm>
            <a:off x="1927308" y="152920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II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F1E079F-B12F-05F0-24A6-1AEE50D22885}"/>
              </a:ext>
            </a:extLst>
          </p:cNvPr>
          <p:cNvCxnSpPr>
            <a:cxnSpLocks/>
          </p:cNvCxnSpPr>
          <p:nvPr/>
        </p:nvCxnSpPr>
        <p:spPr>
          <a:xfrm>
            <a:off x="4261103" y="2657854"/>
            <a:ext cx="380524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761B669-BB38-3ADD-0C2C-01C89E722105}"/>
              </a:ext>
            </a:extLst>
          </p:cNvPr>
          <p:cNvSpPr txBox="1"/>
          <p:nvPr/>
        </p:nvSpPr>
        <p:spPr>
          <a:xfrm>
            <a:off x="4414022" y="1573314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III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4EE5042-571B-D18C-1434-5D60C08C4CFE}"/>
              </a:ext>
            </a:extLst>
          </p:cNvPr>
          <p:cNvGrpSpPr/>
          <p:nvPr/>
        </p:nvGrpSpPr>
        <p:grpSpPr>
          <a:xfrm>
            <a:off x="4847697" y="1790420"/>
            <a:ext cx="2125131" cy="1498035"/>
            <a:chOff x="4845675" y="1748664"/>
            <a:chExt cx="2478740" cy="1747299"/>
          </a:xfrm>
        </p:grpSpPr>
        <p:pic>
          <p:nvPicPr>
            <p:cNvPr id="95" name="Picture 94" descr="A graph showing a number of blue dots&#10;&#10;AI-generated content may be incorrect.">
              <a:extLst>
                <a:ext uri="{FF2B5EF4-FFF2-40B4-BE49-F238E27FC236}">
                  <a16:creationId xmlns:a16="http://schemas.microsoft.com/office/drawing/2014/main" id="{06833EA5-E7F7-8616-1653-DF4105A0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690" t="5242" b="5647"/>
            <a:stretch>
              <a:fillRect/>
            </a:stretch>
          </p:blipFill>
          <p:spPr>
            <a:xfrm>
              <a:off x="5050192" y="1748664"/>
              <a:ext cx="2274223" cy="157351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9318FBE-AAE3-6AD7-8E6D-E52BE9F009AE}"/>
                </a:ext>
              </a:extLst>
            </p:cNvPr>
            <p:cNvSpPr txBox="1"/>
            <p:nvPr/>
          </p:nvSpPr>
          <p:spPr>
            <a:xfrm>
              <a:off x="5765889" y="3311297"/>
              <a:ext cx="8435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ProteinMPNN Score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DC390D5-7093-BBFA-3E49-7B5717656707}"/>
                </a:ext>
              </a:extLst>
            </p:cNvPr>
            <p:cNvSpPr txBox="1"/>
            <p:nvPr/>
          </p:nvSpPr>
          <p:spPr>
            <a:xfrm rot="16200000">
              <a:off x="4629269" y="2456374"/>
              <a:ext cx="6174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ESM2 Scores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183B65B-2594-7B4F-4E21-70E65778A707}"/>
              </a:ext>
            </a:extLst>
          </p:cNvPr>
          <p:cNvSpPr txBox="1"/>
          <p:nvPr/>
        </p:nvSpPr>
        <p:spPr>
          <a:xfrm>
            <a:off x="5139877" y="3259640"/>
            <a:ext cx="1716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Calculate ProteinMPNN and ESM2 scores for all sequences and filter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DD454CB-CF30-5EF4-DEA5-A574C9A16804}"/>
              </a:ext>
            </a:extLst>
          </p:cNvPr>
          <p:cNvCxnSpPr>
            <a:cxnSpLocks/>
          </p:cNvCxnSpPr>
          <p:nvPr/>
        </p:nvCxnSpPr>
        <p:spPr>
          <a:xfrm>
            <a:off x="6095999" y="3669314"/>
            <a:ext cx="0" cy="318574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E1A0224-C9B9-E370-45F3-184956E94C09}"/>
              </a:ext>
            </a:extLst>
          </p:cNvPr>
          <p:cNvGrpSpPr/>
          <p:nvPr/>
        </p:nvGrpSpPr>
        <p:grpSpPr>
          <a:xfrm>
            <a:off x="6113043" y="4634758"/>
            <a:ext cx="27706" cy="207053"/>
            <a:chOff x="1322891" y="3272098"/>
            <a:chExt cx="27706" cy="207053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3AAC7DE-7389-4EB7-3F2B-3D333FEFDE99}"/>
                </a:ext>
              </a:extLst>
            </p:cNvPr>
            <p:cNvSpPr/>
            <p:nvPr/>
          </p:nvSpPr>
          <p:spPr>
            <a:xfrm>
              <a:off x="1323165" y="3272098"/>
              <a:ext cx="27432" cy="27432"/>
            </a:xfrm>
            <a:prstGeom prst="ellipse">
              <a:avLst/>
            </a:prstGeom>
            <a:solidFill>
              <a:schemeClr val="tx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ECAC7C-690E-9654-42B2-9CF21E3180DE}"/>
                </a:ext>
              </a:extLst>
            </p:cNvPr>
            <p:cNvSpPr/>
            <p:nvPr/>
          </p:nvSpPr>
          <p:spPr>
            <a:xfrm>
              <a:off x="1322891" y="3361137"/>
              <a:ext cx="27432" cy="27432"/>
            </a:xfrm>
            <a:prstGeom prst="ellipse">
              <a:avLst/>
            </a:prstGeom>
            <a:solidFill>
              <a:schemeClr val="tx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2B2DEE7-AC1B-368C-A89F-2A09B52DAF00}"/>
                </a:ext>
              </a:extLst>
            </p:cNvPr>
            <p:cNvSpPr/>
            <p:nvPr/>
          </p:nvSpPr>
          <p:spPr>
            <a:xfrm>
              <a:off x="1322891" y="3451719"/>
              <a:ext cx="27432" cy="27432"/>
            </a:xfrm>
            <a:prstGeom prst="ellipse">
              <a:avLst/>
            </a:prstGeom>
            <a:solidFill>
              <a:schemeClr val="tx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2419A39-9D6F-C264-253E-E4DE4BB32C3B}"/>
              </a:ext>
            </a:extLst>
          </p:cNvPr>
          <p:cNvGrpSpPr/>
          <p:nvPr/>
        </p:nvGrpSpPr>
        <p:grpSpPr>
          <a:xfrm>
            <a:off x="5536111" y="4256904"/>
            <a:ext cx="1181313" cy="92334"/>
            <a:chOff x="811370" y="2655721"/>
            <a:chExt cx="1181313" cy="92334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5F9178E-302C-0DD6-456D-D0DE7E88AD1B}"/>
                </a:ext>
              </a:extLst>
            </p:cNvPr>
            <p:cNvSpPr txBox="1"/>
            <p:nvPr/>
          </p:nvSpPr>
          <p:spPr>
            <a:xfrm>
              <a:off x="811370" y="2655722"/>
              <a:ext cx="107324" cy="92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469FAA6-2523-8DEA-DCF4-658EF583FEF8}"/>
                </a:ext>
              </a:extLst>
            </p:cNvPr>
            <p:cNvSpPr txBox="1"/>
            <p:nvPr/>
          </p:nvSpPr>
          <p:spPr>
            <a:xfrm>
              <a:off x="918694" y="2655722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C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8F658E8-9A15-4FCF-B7C9-A313797A7EEF}"/>
                </a:ext>
              </a:extLst>
            </p:cNvPr>
            <p:cNvSpPr txBox="1"/>
            <p:nvPr/>
          </p:nvSpPr>
          <p:spPr>
            <a:xfrm>
              <a:off x="1026018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D8A4DAE-20E0-61DF-18B6-817BB37C8273}"/>
                </a:ext>
              </a:extLst>
            </p:cNvPr>
            <p:cNvSpPr txBox="1"/>
            <p:nvPr/>
          </p:nvSpPr>
          <p:spPr>
            <a:xfrm>
              <a:off x="1133342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R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82BA09F-1B5C-3CFB-C6A8-B4E0282F5D2A}"/>
                </a:ext>
              </a:extLst>
            </p:cNvPr>
            <p:cNvSpPr txBox="1"/>
            <p:nvPr/>
          </p:nvSpPr>
          <p:spPr>
            <a:xfrm>
              <a:off x="1240666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CAFF16E-EDAD-E414-9C7D-FBAAB281899D}"/>
                </a:ext>
              </a:extLst>
            </p:cNvPr>
            <p:cNvSpPr txBox="1"/>
            <p:nvPr/>
          </p:nvSpPr>
          <p:spPr>
            <a:xfrm>
              <a:off x="1347990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F472D00-A798-2479-938D-955368DDEA43}"/>
                </a:ext>
              </a:extLst>
            </p:cNvPr>
            <p:cNvSpPr txBox="1"/>
            <p:nvPr/>
          </p:nvSpPr>
          <p:spPr>
            <a:xfrm>
              <a:off x="1459981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I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D2095EAA-3ABF-2001-28D7-017AD21493FB}"/>
                </a:ext>
              </a:extLst>
            </p:cNvPr>
            <p:cNvSpPr txBox="1"/>
            <p:nvPr/>
          </p:nvSpPr>
          <p:spPr>
            <a:xfrm>
              <a:off x="1564632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D39CFA4-CA81-E88A-D860-8CBC47FCE248}"/>
                </a:ext>
              </a:extLst>
            </p:cNvPr>
            <p:cNvSpPr txBox="1"/>
            <p:nvPr/>
          </p:nvSpPr>
          <p:spPr>
            <a:xfrm>
              <a:off x="1669283" y="2655721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C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4A67172-C93E-7E0C-64A6-320E9EBEC3B8}"/>
                </a:ext>
              </a:extLst>
            </p:cNvPr>
            <p:cNvSpPr txBox="1"/>
            <p:nvPr/>
          </p:nvSpPr>
          <p:spPr>
            <a:xfrm>
              <a:off x="1775928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10E28D3-A965-37E7-0FFD-C423474CF69C}"/>
                </a:ext>
              </a:extLst>
            </p:cNvPr>
            <p:cNvSpPr txBox="1"/>
            <p:nvPr/>
          </p:nvSpPr>
          <p:spPr>
            <a:xfrm>
              <a:off x="1885359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Y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70D73B5-D1CF-C6B6-0E8F-D5071677437F}"/>
              </a:ext>
            </a:extLst>
          </p:cNvPr>
          <p:cNvGrpSpPr/>
          <p:nvPr/>
        </p:nvGrpSpPr>
        <p:grpSpPr>
          <a:xfrm>
            <a:off x="5536379" y="4398809"/>
            <a:ext cx="1181313" cy="92334"/>
            <a:chOff x="811370" y="2655721"/>
            <a:chExt cx="1181313" cy="92334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B3BE1B6-A8E8-9F57-5D72-95DE350FC0DD}"/>
                </a:ext>
              </a:extLst>
            </p:cNvPr>
            <p:cNvSpPr txBox="1"/>
            <p:nvPr/>
          </p:nvSpPr>
          <p:spPr>
            <a:xfrm>
              <a:off x="811370" y="2655722"/>
              <a:ext cx="107324" cy="92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7BBB508-B6C7-6AFA-7C12-1B69CAA5D6F0}"/>
                </a:ext>
              </a:extLst>
            </p:cNvPr>
            <p:cNvSpPr txBox="1"/>
            <p:nvPr/>
          </p:nvSpPr>
          <p:spPr>
            <a:xfrm>
              <a:off x="918694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T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BCA192B0-DCB9-5C23-E6E5-25622E86D6F2}"/>
                </a:ext>
              </a:extLst>
            </p:cNvPr>
            <p:cNvSpPr txBox="1"/>
            <p:nvPr/>
          </p:nvSpPr>
          <p:spPr>
            <a:xfrm>
              <a:off x="1026018" y="2655722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V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D75491B-0A5B-B9B6-E244-6C6DF6DD00F1}"/>
                </a:ext>
              </a:extLst>
            </p:cNvPr>
            <p:cNvSpPr txBox="1"/>
            <p:nvPr/>
          </p:nvSpPr>
          <p:spPr>
            <a:xfrm>
              <a:off x="1133342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R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4C38A8A-D6BD-0FED-9AD3-35F7EE21F3A7}"/>
                </a:ext>
              </a:extLst>
            </p:cNvPr>
            <p:cNvSpPr txBox="1"/>
            <p:nvPr/>
          </p:nvSpPr>
          <p:spPr>
            <a:xfrm>
              <a:off x="1240666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9DEA72F-227F-064B-E026-B9F4B3FA0C9E}"/>
                </a:ext>
              </a:extLst>
            </p:cNvPr>
            <p:cNvSpPr txBox="1"/>
            <p:nvPr/>
          </p:nvSpPr>
          <p:spPr>
            <a:xfrm>
              <a:off x="1347990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9C27055-5E88-2E1C-2609-78AE23B2A7C9}"/>
                </a:ext>
              </a:extLst>
            </p:cNvPr>
            <p:cNvSpPr txBox="1"/>
            <p:nvPr/>
          </p:nvSpPr>
          <p:spPr>
            <a:xfrm>
              <a:off x="1459981" y="2655721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F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6E340A9-417B-7890-BC80-8DFB8C5234FF}"/>
                </a:ext>
              </a:extLst>
            </p:cNvPr>
            <p:cNvSpPr txBox="1"/>
            <p:nvPr/>
          </p:nvSpPr>
          <p:spPr>
            <a:xfrm>
              <a:off x="1564632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CE3750F-2552-1BF6-628D-D51DBFB439E1}"/>
                </a:ext>
              </a:extLst>
            </p:cNvPr>
            <p:cNvSpPr txBox="1"/>
            <p:nvPr/>
          </p:nvSpPr>
          <p:spPr>
            <a:xfrm>
              <a:off x="1669283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0D1A0418-FCCA-C9ED-A0F7-43BA3E92052B}"/>
                </a:ext>
              </a:extLst>
            </p:cNvPr>
            <p:cNvSpPr txBox="1"/>
            <p:nvPr/>
          </p:nvSpPr>
          <p:spPr>
            <a:xfrm>
              <a:off x="1775928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4F29A7FA-0DEF-BC28-E93B-C5C0ACA9CD12}"/>
                </a:ext>
              </a:extLst>
            </p:cNvPr>
            <p:cNvSpPr txBox="1"/>
            <p:nvPr/>
          </p:nvSpPr>
          <p:spPr>
            <a:xfrm>
              <a:off x="1885359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Y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1860AA7-2BA5-EA5C-1038-550F1E8BAE3F}"/>
              </a:ext>
            </a:extLst>
          </p:cNvPr>
          <p:cNvGrpSpPr/>
          <p:nvPr/>
        </p:nvGrpSpPr>
        <p:grpSpPr>
          <a:xfrm>
            <a:off x="5529963" y="4973737"/>
            <a:ext cx="1181313" cy="92334"/>
            <a:chOff x="811370" y="2655721"/>
            <a:chExt cx="1181313" cy="92334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C886751-2D15-74DD-03E6-23F6AFBA5962}"/>
                </a:ext>
              </a:extLst>
            </p:cNvPr>
            <p:cNvSpPr txBox="1"/>
            <p:nvPr/>
          </p:nvSpPr>
          <p:spPr>
            <a:xfrm>
              <a:off x="811370" y="2655722"/>
              <a:ext cx="107324" cy="92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F131771-4DEF-F113-D761-950917230441}"/>
                </a:ext>
              </a:extLst>
            </p:cNvPr>
            <p:cNvSpPr txBox="1"/>
            <p:nvPr/>
          </p:nvSpPr>
          <p:spPr>
            <a:xfrm>
              <a:off x="918694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T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9D84B0E-D7F1-AECB-8E1F-B2779CFADED3}"/>
                </a:ext>
              </a:extLst>
            </p:cNvPr>
            <p:cNvSpPr txBox="1"/>
            <p:nvPr/>
          </p:nvSpPr>
          <p:spPr>
            <a:xfrm>
              <a:off x="1026018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9CEF4AB-A3A0-E801-DCC3-EFE3CD752027}"/>
                </a:ext>
              </a:extLst>
            </p:cNvPr>
            <p:cNvSpPr txBox="1"/>
            <p:nvPr/>
          </p:nvSpPr>
          <p:spPr>
            <a:xfrm>
              <a:off x="1133342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R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6640623-A2E7-C35A-C213-9FF8DDDC6C8B}"/>
                </a:ext>
              </a:extLst>
            </p:cNvPr>
            <p:cNvSpPr txBox="1"/>
            <p:nvPr/>
          </p:nvSpPr>
          <p:spPr>
            <a:xfrm>
              <a:off x="1240666" y="2655722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T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02F61C6-1189-FFF2-7288-A366B170E558}"/>
                </a:ext>
              </a:extLst>
            </p:cNvPr>
            <p:cNvSpPr txBox="1"/>
            <p:nvPr/>
          </p:nvSpPr>
          <p:spPr>
            <a:xfrm>
              <a:off x="1347990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277AC9B-B465-2F7A-F279-061E617DD4E6}"/>
                </a:ext>
              </a:extLst>
            </p:cNvPr>
            <p:cNvSpPr txBox="1"/>
            <p:nvPr/>
          </p:nvSpPr>
          <p:spPr>
            <a:xfrm>
              <a:off x="1459981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2EF3AD61-9D53-A172-DF88-579105DDCE59}"/>
                </a:ext>
              </a:extLst>
            </p:cNvPr>
            <p:cNvSpPr txBox="1"/>
            <p:nvPr/>
          </p:nvSpPr>
          <p:spPr>
            <a:xfrm>
              <a:off x="1564632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B2EF5C64-9693-53F6-FD4D-E2D9F861D5E2}"/>
                </a:ext>
              </a:extLst>
            </p:cNvPr>
            <p:cNvSpPr txBox="1"/>
            <p:nvPr/>
          </p:nvSpPr>
          <p:spPr>
            <a:xfrm>
              <a:off x="1669283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D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4B0F431-CC79-0575-1C98-F463500CC783}"/>
                </a:ext>
              </a:extLst>
            </p:cNvPr>
            <p:cNvSpPr txBox="1"/>
            <p:nvPr/>
          </p:nvSpPr>
          <p:spPr>
            <a:xfrm>
              <a:off x="1775928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29C8DB5-70C6-9FBC-FD4D-C053C50762D0}"/>
                </a:ext>
              </a:extLst>
            </p:cNvPr>
            <p:cNvSpPr txBox="1"/>
            <p:nvPr/>
          </p:nvSpPr>
          <p:spPr>
            <a:xfrm>
              <a:off x="1885359" y="2655721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G</a:t>
              </a: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6F4235F7-28BF-EDFB-9AD4-C4AA9D2514C6}"/>
              </a:ext>
            </a:extLst>
          </p:cNvPr>
          <p:cNvSpPr txBox="1"/>
          <p:nvPr/>
        </p:nvSpPr>
        <p:spPr>
          <a:xfrm>
            <a:off x="5237944" y="5087902"/>
            <a:ext cx="1716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~240</a:t>
            </a:r>
            <a:r>
              <a:rPr lang="en-US" sz="800" dirty="0"/>
              <a:t> Remaining Probability Sequences</a:t>
            </a:r>
            <a:endParaRPr lang="en-US" sz="800" b="1" dirty="0"/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3A4B098-B5CE-6274-ACC3-769D933AEBD7}"/>
              </a:ext>
            </a:extLst>
          </p:cNvPr>
          <p:cNvCxnSpPr>
            <a:cxnSpLocks/>
          </p:cNvCxnSpPr>
          <p:nvPr/>
        </p:nvCxnSpPr>
        <p:spPr>
          <a:xfrm flipH="1">
            <a:off x="4733340" y="4582336"/>
            <a:ext cx="406537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796285BE-8CA8-4C23-5E9C-B265907F460C}"/>
              </a:ext>
            </a:extLst>
          </p:cNvPr>
          <p:cNvSpPr txBox="1"/>
          <p:nvPr/>
        </p:nvSpPr>
        <p:spPr>
          <a:xfrm>
            <a:off x="5139877" y="3616831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IV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30062B5-D32C-CE03-E5EB-2791F5999830}"/>
              </a:ext>
            </a:extLst>
          </p:cNvPr>
          <p:cNvGrpSpPr/>
          <p:nvPr/>
        </p:nvGrpSpPr>
        <p:grpSpPr>
          <a:xfrm>
            <a:off x="2382752" y="4249817"/>
            <a:ext cx="1512109" cy="1076819"/>
            <a:chOff x="4845675" y="2239968"/>
            <a:chExt cx="1763715" cy="1255995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C0CB622-830C-5657-CB29-C05611FA46E5}"/>
                </a:ext>
              </a:extLst>
            </p:cNvPr>
            <p:cNvSpPr txBox="1"/>
            <p:nvPr/>
          </p:nvSpPr>
          <p:spPr>
            <a:xfrm>
              <a:off x="5765889" y="3311297"/>
              <a:ext cx="8435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ProteinMPNN Score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106777D-95B8-E014-7C8B-5C63C3F5426E}"/>
                </a:ext>
              </a:extLst>
            </p:cNvPr>
            <p:cNvSpPr txBox="1"/>
            <p:nvPr/>
          </p:nvSpPr>
          <p:spPr>
            <a:xfrm rot="16200000">
              <a:off x="4629269" y="2456374"/>
              <a:ext cx="6174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ESM2 Scores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7DB98712-FB94-9D0B-79C6-7913A2C580A4}"/>
              </a:ext>
            </a:extLst>
          </p:cNvPr>
          <p:cNvSpPr txBox="1"/>
          <p:nvPr/>
        </p:nvSpPr>
        <p:spPr>
          <a:xfrm>
            <a:off x="2674932" y="5297821"/>
            <a:ext cx="1716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Calculate pTM, pLDDT with AF2 and filter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3D19BA14-1E64-D053-D8CA-48795DCE4EE4}"/>
              </a:ext>
            </a:extLst>
          </p:cNvPr>
          <p:cNvCxnSpPr>
            <a:cxnSpLocks/>
          </p:cNvCxnSpPr>
          <p:nvPr/>
        </p:nvCxnSpPr>
        <p:spPr>
          <a:xfrm flipH="1">
            <a:off x="1867384" y="4582336"/>
            <a:ext cx="406537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1" name="Picture 220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BB311DAF-ECD0-A170-D459-60D1B54D60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72" t="5367" b="5597"/>
          <a:stretch>
            <a:fillRect/>
          </a:stretch>
        </p:blipFill>
        <p:spPr>
          <a:xfrm>
            <a:off x="2555139" y="3807654"/>
            <a:ext cx="2018542" cy="1394173"/>
          </a:xfrm>
          <a:prstGeom prst="rect">
            <a:avLst/>
          </a:prstGeom>
        </p:spPr>
      </p:pic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A867491-AF04-618A-5AB5-7A98140835F3}"/>
              </a:ext>
            </a:extLst>
          </p:cNvPr>
          <p:cNvGrpSpPr/>
          <p:nvPr/>
        </p:nvGrpSpPr>
        <p:grpSpPr>
          <a:xfrm>
            <a:off x="954684" y="4610510"/>
            <a:ext cx="27706" cy="207053"/>
            <a:chOff x="1322891" y="3272098"/>
            <a:chExt cx="27706" cy="207053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0BDFB64-F09A-727F-18EB-11F980C58C94}"/>
                </a:ext>
              </a:extLst>
            </p:cNvPr>
            <p:cNvSpPr/>
            <p:nvPr/>
          </p:nvSpPr>
          <p:spPr>
            <a:xfrm>
              <a:off x="1323165" y="3272098"/>
              <a:ext cx="27432" cy="27432"/>
            </a:xfrm>
            <a:prstGeom prst="ellipse">
              <a:avLst/>
            </a:prstGeom>
            <a:solidFill>
              <a:schemeClr val="tx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5FC2AB4-C552-94C0-71AA-C6F29883FABD}"/>
                </a:ext>
              </a:extLst>
            </p:cNvPr>
            <p:cNvSpPr/>
            <p:nvPr/>
          </p:nvSpPr>
          <p:spPr>
            <a:xfrm>
              <a:off x="1322891" y="3361137"/>
              <a:ext cx="27432" cy="27432"/>
            </a:xfrm>
            <a:prstGeom prst="ellipse">
              <a:avLst/>
            </a:prstGeom>
            <a:solidFill>
              <a:schemeClr val="tx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D0D9A8A-F01E-5D0D-5CFD-CAA7EE9B58AA}"/>
                </a:ext>
              </a:extLst>
            </p:cNvPr>
            <p:cNvSpPr/>
            <p:nvPr/>
          </p:nvSpPr>
          <p:spPr>
            <a:xfrm>
              <a:off x="1322891" y="3451719"/>
              <a:ext cx="27432" cy="27432"/>
            </a:xfrm>
            <a:prstGeom prst="ellipse">
              <a:avLst/>
            </a:prstGeom>
            <a:solidFill>
              <a:schemeClr val="tx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A488878-10CE-6F2D-C963-27AD6FC548E9}"/>
              </a:ext>
            </a:extLst>
          </p:cNvPr>
          <p:cNvGrpSpPr/>
          <p:nvPr/>
        </p:nvGrpSpPr>
        <p:grpSpPr>
          <a:xfrm>
            <a:off x="378020" y="4374561"/>
            <a:ext cx="1181313" cy="92334"/>
            <a:chOff x="811370" y="2655721"/>
            <a:chExt cx="1181313" cy="92334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8C026FFF-CDC3-A7A2-D95F-20F2D715819E}"/>
                </a:ext>
              </a:extLst>
            </p:cNvPr>
            <p:cNvSpPr txBox="1"/>
            <p:nvPr/>
          </p:nvSpPr>
          <p:spPr>
            <a:xfrm>
              <a:off x="811370" y="2655722"/>
              <a:ext cx="107324" cy="92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98CF214C-4126-53F4-5662-3F1E65A381FE}"/>
                </a:ext>
              </a:extLst>
            </p:cNvPr>
            <p:cNvSpPr txBox="1"/>
            <p:nvPr/>
          </p:nvSpPr>
          <p:spPr>
            <a:xfrm>
              <a:off x="918694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T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0126DF27-96ED-C14E-26C6-767BD69B713A}"/>
                </a:ext>
              </a:extLst>
            </p:cNvPr>
            <p:cNvSpPr txBox="1"/>
            <p:nvPr/>
          </p:nvSpPr>
          <p:spPr>
            <a:xfrm>
              <a:off x="1026018" y="2655722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V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D526FBC8-E315-C55C-229D-083F184B457F}"/>
                </a:ext>
              </a:extLst>
            </p:cNvPr>
            <p:cNvSpPr txBox="1"/>
            <p:nvPr/>
          </p:nvSpPr>
          <p:spPr>
            <a:xfrm>
              <a:off x="1133342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R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54F585A6-A8EE-220B-B3BC-9341D2ECB53B}"/>
                </a:ext>
              </a:extLst>
            </p:cNvPr>
            <p:cNvSpPr txBox="1"/>
            <p:nvPr/>
          </p:nvSpPr>
          <p:spPr>
            <a:xfrm>
              <a:off x="1240666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150E95DE-1C17-751C-8F3D-141054ECF003}"/>
                </a:ext>
              </a:extLst>
            </p:cNvPr>
            <p:cNvSpPr txBox="1"/>
            <p:nvPr/>
          </p:nvSpPr>
          <p:spPr>
            <a:xfrm>
              <a:off x="1347990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C9FD9489-C2D0-F133-2999-94EA74F465B2}"/>
                </a:ext>
              </a:extLst>
            </p:cNvPr>
            <p:cNvSpPr txBox="1"/>
            <p:nvPr/>
          </p:nvSpPr>
          <p:spPr>
            <a:xfrm>
              <a:off x="1459981" y="2655721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F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A515FD2-6EC4-B4BC-EBE5-81F0635A345F}"/>
                </a:ext>
              </a:extLst>
            </p:cNvPr>
            <p:cNvSpPr txBox="1"/>
            <p:nvPr/>
          </p:nvSpPr>
          <p:spPr>
            <a:xfrm>
              <a:off x="1564632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17FD49C5-781A-1A1A-CB19-A3C51217D299}"/>
                </a:ext>
              </a:extLst>
            </p:cNvPr>
            <p:cNvSpPr txBox="1"/>
            <p:nvPr/>
          </p:nvSpPr>
          <p:spPr>
            <a:xfrm>
              <a:off x="1669283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D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35ABE3B-5239-DCF6-B228-F4E81C06016A}"/>
                </a:ext>
              </a:extLst>
            </p:cNvPr>
            <p:cNvSpPr txBox="1"/>
            <p:nvPr/>
          </p:nvSpPr>
          <p:spPr>
            <a:xfrm>
              <a:off x="1775928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69B1F65-BD7E-7287-01C7-0C5DE6217CF0}"/>
                </a:ext>
              </a:extLst>
            </p:cNvPr>
            <p:cNvSpPr txBox="1"/>
            <p:nvPr/>
          </p:nvSpPr>
          <p:spPr>
            <a:xfrm>
              <a:off x="1885359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Y</a:t>
              </a: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53F20FF3-308C-5E3E-133E-7EA402B139B9}"/>
              </a:ext>
            </a:extLst>
          </p:cNvPr>
          <p:cNvGrpSpPr/>
          <p:nvPr/>
        </p:nvGrpSpPr>
        <p:grpSpPr>
          <a:xfrm>
            <a:off x="371604" y="4949489"/>
            <a:ext cx="1181313" cy="92334"/>
            <a:chOff x="811370" y="2655721"/>
            <a:chExt cx="1181313" cy="92334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F116C58-C37C-5A62-B795-3468DBCC2AAE}"/>
                </a:ext>
              </a:extLst>
            </p:cNvPr>
            <p:cNvSpPr txBox="1"/>
            <p:nvPr/>
          </p:nvSpPr>
          <p:spPr>
            <a:xfrm>
              <a:off x="811370" y="2655722"/>
              <a:ext cx="107324" cy="92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D9BBF3D-976D-2231-3411-9EEA08359FAA}"/>
                </a:ext>
              </a:extLst>
            </p:cNvPr>
            <p:cNvSpPr txBox="1"/>
            <p:nvPr/>
          </p:nvSpPr>
          <p:spPr>
            <a:xfrm>
              <a:off x="918694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T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E64961B7-3C28-ACA9-C352-72B51D07DFA2}"/>
                </a:ext>
              </a:extLst>
            </p:cNvPr>
            <p:cNvSpPr txBox="1"/>
            <p:nvPr/>
          </p:nvSpPr>
          <p:spPr>
            <a:xfrm>
              <a:off x="1026018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8BB6908B-8725-CB7C-A2B9-B17573CE898E}"/>
                </a:ext>
              </a:extLst>
            </p:cNvPr>
            <p:cNvSpPr txBox="1"/>
            <p:nvPr/>
          </p:nvSpPr>
          <p:spPr>
            <a:xfrm>
              <a:off x="1133342" y="2655722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R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CCD19FF5-44A0-CE66-741D-329C7D70CC6F}"/>
                </a:ext>
              </a:extLst>
            </p:cNvPr>
            <p:cNvSpPr txBox="1"/>
            <p:nvPr/>
          </p:nvSpPr>
          <p:spPr>
            <a:xfrm>
              <a:off x="1240666" y="2655722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T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92D47053-85CE-EB43-188D-956CFBAD5EBA}"/>
                </a:ext>
              </a:extLst>
            </p:cNvPr>
            <p:cNvSpPr txBox="1"/>
            <p:nvPr/>
          </p:nvSpPr>
          <p:spPr>
            <a:xfrm>
              <a:off x="1347990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L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5A0865D6-5C58-87D2-28B4-07DBD496E57F}"/>
                </a:ext>
              </a:extLst>
            </p:cNvPr>
            <p:cNvSpPr txBox="1"/>
            <p:nvPr/>
          </p:nvSpPr>
          <p:spPr>
            <a:xfrm>
              <a:off x="1459981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I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011D0F74-71A6-18B6-6926-40EBC9ABDACE}"/>
                </a:ext>
              </a:extLst>
            </p:cNvPr>
            <p:cNvSpPr txBox="1"/>
            <p:nvPr/>
          </p:nvSpPr>
          <p:spPr>
            <a:xfrm>
              <a:off x="1564632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34C34CE8-1CC1-671A-499D-CA6F36563158}"/>
                </a:ext>
              </a:extLst>
            </p:cNvPr>
            <p:cNvSpPr txBox="1"/>
            <p:nvPr/>
          </p:nvSpPr>
          <p:spPr>
            <a:xfrm>
              <a:off x="1669283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D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7F45B96D-556F-DD97-798A-40E19B295461}"/>
                </a:ext>
              </a:extLst>
            </p:cNvPr>
            <p:cNvSpPr txBox="1"/>
            <p:nvPr/>
          </p:nvSpPr>
          <p:spPr>
            <a:xfrm>
              <a:off x="1775928" y="2655721"/>
              <a:ext cx="107324" cy="92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/>
                <a:t>S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08F28A65-AFFA-4392-F673-20FA27259081}"/>
                </a:ext>
              </a:extLst>
            </p:cNvPr>
            <p:cNvSpPr txBox="1"/>
            <p:nvPr/>
          </p:nvSpPr>
          <p:spPr>
            <a:xfrm>
              <a:off x="1885359" y="2655721"/>
              <a:ext cx="107324" cy="923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/>
                <a:t>G</a:t>
              </a:r>
            </a:p>
          </p:txBody>
        </p:sp>
      </p:grpSp>
      <p:sp>
        <p:nvSpPr>
          <p:cNvPr id="326" name="TextBox 325">
            <a:extLst>
              <a:ext uri="{FF2B5EF4-FFF2-40B4-BE49-F238E27FC236}">
                <a16:creationId xmlns:a16="http://schemas.microsoft.com/office/drawing/2014/main" id="{BF6417FC-2E6B-898C-D5F8-AF346A092E2C}"/>
              </a:ext>
            </a:extLst>
          </p:cNvPr>
          <p:cNvSpPr txBox="1"/>
          <p:nvPr/>
        </p:nvSpPr>
        <p:spPr>
          <a:xfrm>
            <a:off x="79585" y="5063654"/>
            <a:ext cx="1716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30</a:t>
            </a:r>
            <a:r>
              <a:rPr lang="en-US" sz="800" dirty="0"/>
              <a:t> Remaining probability sequences to validate </a:t>
            </a:r>
            <a:r>
              <a:rPr lang="en-US" sz="800" i="1" dirty="0"/>
              <a:t>in vitro</a:t>
            </a:r>
            <a:endParaRPr lang="en-US" sz="800" b="1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C8ADCBF-1905-2CCB-3BAD-8A3F50F8F7C0}"/>
              </a:ext>
            </a:extLst>
          </p:cNvPr>
          <p:cNvSpPr txBox="1"/>
          <p:nvPr/>
        </p:nvSpPr>
        <p:spPr>
          <a:xfrm>
            <a:off x="2181740" y="361448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V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79C1D116-FAE5-0AB4-38D6-01C3A0857798}"/>
              </a:ext>
            </a:extLst>
          </p:cNvPr>
          <p:cNvSpPr txBox="1"/>
          <p:nvPr/>
        </p:nvSpPr>
        <p:spPr>
          <a:xfrm>
            <a:off x="79295" y="361448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VI</a:t>
            </a:r>
          </a:p>
        </p:txBody>
      </p:sp>
    </p:spTree>
    <p:extLst>
      <p:ext uri="{BB962C8B-B14F-4D97-AF65-F5344CB8AC3E}">
        <p14:creationId xmlns:p14="http://schemas.microsoft.com/office/powerpoint/2010/main" val="280436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6C3F585-C970-CDDE-0601-F411F802AC01}"/>
              </a:ext>
            </a:extLst>
          </p:cNvPr>
          <p:cNvCxnSpPr>
            <a:cxnSpLocks/>
          </p:cNvCxnSpPr>
          <p:nvPr/>
        </p:nvCxnSpPr>
        <p:spPr>
          <a:xfrm>
            <a:off x="1991065" y="999723"/>
            <a:ext cx="201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AE8EDE-7E2E-5CC0-CAD9-6D5F1DEA659B}"/>
              </a:ext>
            </a:extLst>
          </p:cNvPr>
          <p:cNvCxnSpPr>
            <a:cxnSpLocks/>
          </p:cNvCxnSpPr>
          <p:nvPr/>
        </p:nvCxnSpPr>
        <p:spPr>
          <a:xfrm flipH="1">
            <a:off x="1717500" y="1113347"/>
            <a:ext cx="7368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7E84C8-1287-6193-8162-A36A431676E5}"/>
              </a:ext>
            </a:extLst>
          </p:cNvPr>
          <p:cNvSpPr txBox="1"/>
          <p:nvPr/>
        </p:nvSpPr>
        <p:spPr>
          <a:xfrm>
            <a:off x="2067047" y="1708521"/>
            <a:ext cx="606678" cy="16158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/>
            <a:r>
              <a:rPr lang="en-US" sz="75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75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desensitized</a:t>
            </a:r>
            <a:endParaRPr lang="en-US" sz="75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6594D-1338-EB04-F9A8-5C52C2AD2FF3}"/>
              </a:ext>
            </a:extLst>
          </p:cNvPr>
          <p:cNvSpPr txBox="1"/>
          <p:nvPr/>
        </p:nvSpPr>
        <p:spPr>
          <a:xfrm>
            <a:off x="2613329" y="1828234"/>
            <a:ext cx="47606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75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closed</a:t>
            </a:r>
            <a:endParaRPr lang="en-US" sz="75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06FCE-9E38-F7D6-87A3-3B93D89335D7}"/>
              </a:ext>
            </a:extLst>
          </p:cNvPr>
          <p:cNvSpPr txBox="1"/>
          <p:nvPr/>
        </p:nvSpPr>
        <p:spPr>
          <a:xfrm>
            <a:off x="984654" y="1862105"/>
            <a:ext cx="404949" cy="16158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/>
            <a:r>
              <a:rPr lang="en-US" sz="75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75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endParaRPr lang="en-US" sz="75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EEAA9A-6CB6-2AD7-DC3E-A3F8B1905345}"/>
              </a:ext>
            </a:extLst>
          </p:cNvPr>
          <p:cNvGrpSpPr/>
          <p:nvPr/>
        </p:nvGrpSpPr>
        <p:grpSpPr>
          <a:xfrm rot="3547212">
            <a:off x="1219058" y="1833636"/>
            <a:ext cx="362266" cy="89790"/>
            <a:chOff x="2108089" y="2153603"/>
            <a:chExt cx="362266" cy="8979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592DB6-02C9-F963-811C-C333D9738054}"/>
                </a:ext>
              </a:extLst>
            </p:cNvPr>
            <p:cNvCxnSpPr>
              <a:cxnSpLocks/>
            </p:cNvCxnSpPr>
            <p:nvPr/>
          </p:nvCxnSpPr>
          <p:spPr>
            <a:xfrm>
              <a:off x="2108089" y="2153603"/>
              <a:ext cx="3614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536A8A9-579F-9FA0-962A-757A77C9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8918" y="2243393"/>
              <a:ext cx="3614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6DF401D-30E3-74EB-E0F5-A12713D9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59" r="12113"/>
          <a:stretch>
            <a:fillRect/>
          </a:stretch>
        </p:blipFill>
        <p:spPr>
          <a:xfrm>
            <a:off x="284489" y="376403"/>
            <a:ext cx="1333711" cy="1223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B87E70-8CBD-6A74-AE94-8759A3BA92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863" t="6054" r="16800" b="7576"/>
          <a:stretch>
            <a:fillRect/>
          </a:stretch>
        </p:blipFill>
        <p:spPr>
          <a:xfrm>
            <a:off x="1400192" y="1984739"/>
            <a:ext cx="1333711" cy="1266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37C3C-17F4-522E-21A3-648770EF61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023" r="14126"/>
          <a:stretch>
            <a:fillRect/>
          </a:stretch>
        </p:blipFill>
        <p:spPr>
          <a:xfrm>
            <a:off x="2454302" y="312691"/>
            <a:ext cx="1333711" cy="134906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44A5FDA-CBEA-1CED-17EB-0A162A2FD64E}"/>
              </a:ext>
            </a:extLst>
          </p:cNvPr>
          <p:cNvGrpSpPr/>
          <p:nvPr/>
        </p:nvGrpSpPr>
        <p:grpSpPr>
          <a:xfrm rot="18120714">
            <a:off x="2489707" y="1824495"/>
            <a:ext cx="362266" cy="89790"/>
            <a:chOff x="2108089" y="2153603"/>
            <a:chExt cx="362266" cy="8979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F3CB60F-17E4-881E-2519-75048A30810D}"/>
                </a:ext>
              </a:extLst>
            </p:cNvPr>
            <p:cNvCxnSpPr>
              <a:cxnSpLocks/>
            </p:cNvCxnSpPr>
            <p:nvPr/>
          </p:nvCxnSpPr>
          <p:spPr>
            <a:xfrm>
              <a:off x="2108089" y="2153603"/>
              <a:ext cx="3614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715502-7FDA-D44F-2290-F30DBD208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8918" y="2243393"/>
              <a:ext cx="3614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8FCB07F-FBAD-2CE8-3BB5-F50E57F71D91}"/>
              </a:ext>
            </a:extLst>
          </p:cNvPr>
          <p:cNvSpPr txBox="1"/>
          <p:nvPr/>
        </p:nvSpPr>
        <p:spPr>
          <a:xfrm>
            <a:off x="1380169" y="1688352"/>
            <a:ext cx="47606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75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closed</a:t>
            </a:r>
            <a:endParaRPr lang="en-US" sz="75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A50972-BE41-D4EE-8139-09052AFB6503}"/>
              </a:ext>
            </a:extLst>
          </p:cNvPr>
          <p:cNvSpPr txBox="1"/>
          <p:nvPr/>
        </p:nvSpPr>
        <p:spPr>
          <a:xfrm>
            <a:off x="1883426" y="1146179"/>
            <a:ext cx="404949" cy="16158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/>
            <a:r>
              <a:rPr lang="en-US" sz="75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75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endParaRPr lang="en-US" sz="75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63BDB7-8C35-E1EE-AE15-CA0C1E208AE0}"/>
              </a:ext>
            </a:extLst>
          </p:cNvPr>
          <p:cNvSpPr txBox="1"/>
          <p:nvPr/>
        </p:nvSpPr>
        <p:spPr>
          <a:xfrm>
            <a:off x="1795573" y="801669"/>
            <a:ext cx="606678" cy="16158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/>
            <a:r>
              <a:rPr lang="en-US" sz="75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75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desensitized</a:t>
            </a:r>
            <a:endParaRPr lang="en-US" sz="75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8F1A67-A935-1843-0BEF-2859270122B2}"/>
              </a:ext>
            </a:extLst>
          </p:cNvPr>
          <p:cNvSpPr txBox="1"/>
          <p:nvPr/>
        </p:nvSpPr>
        <p:spPr>
          <a:xfrm>
            <a:off x="793178" y="905598"/>
            <a:ext cx="37061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effectLst>
                  <a:glow rad="254000">
                    <a:schemeClr val="bg1">
                      <a:alpha val="85000"/>
                    </a:schemeClr>
                  </a:glow>
                </a:effectLst>
              </a:rPr>
              <a:t>2.8Å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BF4693-FDD2-6F28-A7C6-65FF713BBAE4}"/>
              </a:ext>
            </a:extLst>
          </p:cNvPr>
          <p:cNvSpPr txBox="1"/>
          <p:nvPr/>
        </p:nvSpPr>
        <p:spPr>
          <a:xfrm>
            <a:off x="2953746" y="916338"/>
            <a:ext cx="37061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effectLst>
                  <a:glow rad="254000">
                    <a:schemeClr val="bg1">
                      <a:alpha val="85000"/>
                    </a:schemeClr>
                  </a:glow>
                </a:effectLst>
              </a:rPr>
              <a:t>1.5Å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E68618-2180-48E7-17CC-66BD33A2D91E}"/>
              </a:ext>
            </a:extLst>
          </p:cNvPr>
          <p:cNvSpPr txBox="1"/>
          <p:nvPr/>
        </p:nvSpPr>
        <p:spPr>
          <a:xfrm>
            <a:off x="1883426" y="2558787"/>
            <a:ext cx="37061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effectLst>
                  <a:glow rad="254000">
                    <a:schemeClr val="bg1">
                      <a:alpha val="85000"/>
                    </a:schemeClr>
                  </a:glow>
                </a:effectLst>
              </a:rPr>
              <a:t>1.5Å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D12B3E-3ED6-B25C-95A1-A0573EC37941}"/>
              </a:ext>
            </a:extLst>
          </p:cNvPr>
          <p:cNvCxnSpPr>
            <a:cxnSpLocks/>
          </p:cNvCxnSpPr>
          <p:nvPr/>
        </p:nvCxnSpPr>
        <p:spPr>
          <a:xfrm>
            <a:off x="3597883" y="2046431"/>
            <a:ext cx="110489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Google Shape;618;p8">
            <a:extLst>
              <a:ext uri="{FF2B5EF4-FFF2-40B4-BE49-F238E27FC236}">
                <a16:creationId xmlns:a16="http://schemas.microsoft.com/office/drawing/2014/main" id="{CB0D4EEA-BF24-F3BE-DDAB-F19BC19D34C9}"/>
              </a:ext>
            </a:extLst>
          </p:cNvPr>
          <p:cNvSpPr txBox="1"/>
          <p:nvPr/>
        </p:nvSpPr>
        <p:spPr>
          <a:xfrm>
            <a:off x="3556488" y="1649881"/>
            <a:ext cx="1254915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Conformational Biasing</a:t>
            </a:r>
            <a:endParaRPr sz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C55FD9C-3FE0-06F8-39B8-93DAC3A5CBE6}"/>
              </a:ext>
            </a:extLst>
          </p:cNvPr>
          <p:cNvGrpSpPr/>
          <p:nvPr/>
        </p:nvGrpSpPr>
        <p:grpSpPr>
          <a:xfrm>
            <a:off x="5870547" y="1291056"/>
            <a:ext cx="1061300" cy="1433512"/>
            <a:chOff x="5602981" y="331722"/>
            <a:chExt cx="1061300" cy="143351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B5E7537-8A06-7FD8-307C-926BDB1D3C36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11" y="1540537"/>
              <a:ext cx="6564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Google Shape;618;p8">
              <a:extLst>
                <a:ext uri="{FF2B5EF4-FFF2-40B4-BE49-F238E27FC236}">
                  <a16:creationId xmlns:a16="http://schemas.microsoft.com/office/drawing/2014/main" id="{B0DBE7AD-9B89-FBC4-B41E-0BE3A4EE2BCD}"/>
                </a:ext>
              </a:extLst>
            </p:cNvPr>
            <p:cNvSpPr txBox="1"/>
            <p:nvPr/>
          </p:nvSpPr>
          <p:spPr>
            <a:xfrm rot="16200000">
              <a:off x="5080850" y="1026807"/>
              <a:ext cx="1256192" cy="2119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75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Fractional occupancy</a:t>
              </a:r>
              <a:endParaRPr sz="75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75B5B9-870C-8AD6-DB0C-BEA58918470F}"/>
                </a:ext>
              </a:extLst>
            </p:cNvPr>
            <p:cNvSpPr/>
            <p:nvPr/>
          </p:nvSpPr>
          <p:spPr>
            <a:xfrm>
              <a:off x="5966270" y="1069012"/>
              <a:ext cx="104937" cy="475488"/>
            </a:xfrm>
            <a:prstGeom prst="rect">
              <a:avLst/>
            </a:prstGeom>
            <a:solidFill>
              <a:srgbClr val="002060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1CF9A92-470E-DFD4-FE32-5770A66528F4}"/>
                </a:ext>
              </a:extLst>
            </p:cNvPr>
            <p:cNvSpPr/>
            <p:nvPr/>
          </p:nvSpPr>
          <p:spPr>
            <a:xfrm>
              <a:off x="6181902" y="1069298"/>
              <a:ext cx="104937" cy="469782"/>
            </a:xfrm>
            <a:prstGeom prst="rect">
              <a:avLst/>
            </a:prstGeom>
            <a:solidFill>
              <a:schemeClr val="bg1">
                <a:lumMod val="85000"/>
                <a:alpha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Google Shape;618;p8">
              <a:extLst>
                <a:ext uri="{FF2B5EF4-FFF2-40B4-BE49-F238E27FC236}">
                  <a16:creationId xmlns:a16="http://schemas.microsoft.com/office/drawing/2014/main" id="{00763B45-1737-D66C-1E0E-36050CE986DD}"/>
                </a:ext>
              </a:extLst>
            </p:cNvPr>
            <p:cNvSpPr txBox="1"/>
            <p:nvPr/>
          </p:nvSpPr>
          <p:spPr>
            <a:xfrm>
              <a:off x="5602981" y="331722"/>
              <a:ext cx="1061300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Desensitized vs. Closed</a:t>
              </a:r>
              <a:endParaRPr sz="750" dirty="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3" name="Google Shape;618;p8">
              <a:extLst>
                <a:ext uri="{FF2B5EF4-FFF2-40B4-BE49-F238E27FC236}">
                  <a16:creationId xmlns:a16="http://schemas.microsoft.com/office/drawing/2014/main" id="{4B8C93E3-D7FF-3F31-9199-356294ABF1CE}"/>
                </a:ext>
              </a:extLst>
            </p:cNvPr>
            <p:cNvSpPr txBox="1"/>
            <p:nvPr/>
          </p:nvSpPr>
          <p:spPr>
            <a:xfrm>
              <a:off x="6027973" y="1544500"/>
              <a:ext cx="517731" cy="211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Closed</a:t>
              </a:r>
              <a:endParaRPr sz="750" dirty="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4" name="Google Shape;618;p8">
              <a:extLst>
                <a:ext uri="{FF2B5EF4-FFF2-40B4-BE49-F238E27FC236}">
                  <a16:creationId xmlns:a16="http://schemas.microsoft.com/office/drawing/2014/main" id="{76CC52BB-F092-6672-6855-3E028E9DE50C}"/>
                </a:ext>
              </a:extLst>
            </p:cNvPr>
            <p:cNvSpPr txBox="1"/>
            <p:nvPr/>
          </p:nvSpPr>
          <p:spPr>
            <a:xfrm>
              <a:off x="5682403" y="1553306"/>
              <a:ext cx="510448" cy="211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Desens-itized</a:t>
              </a:r>
              <a:endParaRPr sz="750" dirty="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81958F9-03D2-BE64-7BEF-99ED47C4E2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924" y="752063"/>
              <a:ext cx="0" cy="79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F95E0E-8351-EB7C-0CE7-6A6688D5F73F}"/>
              </a:ext>
            </a:extLst>
          </p:cNvPr>
          <p:cNvGrpSpPr/>
          <p:nvPr/>
        </p:nvGrpSpPr>
        <p:grpSpPr>
          <a:xfrm>
            <a:off x="4946717" y="1291056"/>
            <a:ext cx="1113128" cy="1452714"/>
            <a:chOff x="4517540" y="341138"/>
            <a:chExt cx="1113128" cy="145271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67A70D4-0550-1757-BB11-F7EAAA1E7DFE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70" y="1540537"/>
              <a:ext cx="6564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Google Shape;618;p8">
              <a:extLst>
                <a:ext uri="{FF2B5EF4-FFF2-40B4-BE49-F238E27FC236}">
                  <a16:creationId xmlns:a16="http://schemas.microsoft.com/office/drawing/2014/main" id="{62946EE2-9984-F116-B1F2-8A5C1C5AFB44}"/>
                </a:ext>
              </a:extLst>
            </p:cNvPr>
            <p:cNvSpPr txBox="1"/>
            <p:nvPr/>
          </p:nvSpPr>
          <p:spPr>
            <a:xfrm rot="16200000">
              <a:off x="3995409" y="1026807"/>
              <a:ext cx="1256192" cy="2119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75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Fractional occupancy</a:t>
              </a:r>
              <a:endParaRPr sz="75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9FCB6B7-96BE-84BE-6896-62853C989A51}"/>
                </a:ext>
              </a:extLst>
            </p:cNvPr>
            <p:cNvSpPr/>
            <p:nvPr/>
          </p:nvSpPr>
          <p:spPr>
            <a:xfrm>
              <a:off x="4888056" y="1271274"/>
              <a:ext cx="104937" cy="265467"/>
            </a:xfrm>
            <a:prstGeom prst="rect">
              <a:avLst/>
            </a:prstGeom>
            <a:solidFill>
              <a:srgbClr val="002060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BC83DBF-01E9-276F-3BC9-E94FD0D06418}"/>
                </a:ext>
              </a:extLst>
            </p:cNvPr>
            <p:cNvSpPr/>
            <p:nvPr/>
          </p:nvSpPr>
          <p:spPr>
            <a:xfrm>
              <a:off x="5090632" y="914451"/>
              <a:ext cx="104937" cy="622288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oogle Shape;618;p8">
              <a:extLst>
                <a:ext uri="{FF2B5EF4-FFF2-40B4-BE49-F238E27FC236}">
                  <a16:creationId xmlns:a16="http://schemas.microsoft.com/office/drawing/2014/main" id="{A1B16BF2-58E6-22A0-EE80-542941C4531A}"/>
                </a:ext>
              </a:extLst>
            </p:cNvPr>
            <p:cNvSpPr txBox="1"/>
            <p:nvPr/>
          </p:nvSpPr>
          <p:spPr>
            <a:xfrm>
              <a:off x="4569368" y="341138"/>
              <a:ext cx="1061300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Open vs. Desensitized</a:t>
              </a:r>
              <a:endParaRPr sz="750" dirty="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1" name="Google Shape;618;p8">
              <a:extLst>
                <a:ext uri="{FF2B5EF4-FFF2-40B4-BE49-F238E27FC236}">
                  <a16:creationId xmlns:a16="http://schemas.microsoft.com/office/drawing/2014/main" id="{4D776B4E-A8D8-0B25-0C61-75669184C417}"/>
                </a:ext>
              </a:extLst>
            </p:cNvPr>
            <p:cNvSpPr txBox="1"/>
            <p:nvPr/>
          </p:nvSpPr>
          <p:spPr>
            <a:xfrm>
              <a:off x="4973815" y="1577094"/>
              <a:ext cx="517731" cy="211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Open</a:t>
              </a:r>
              <a:endParaRPr sz="750" dirty="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2" name="Google Shape;618;p8">
              <a:extLst>
                <a:ext uri="{FF2B5EF4-FFF2-40B4-BE49-F238E27FC236}">
                  <a16:creationId xmlns:a16="http://schemas.microsoft.com/office/drawing/2014/main" id="{1445EE6C-E45F-F2A8-450C-1E8886215EA8}"/>
                </a:ext>
              </a:extLst>
            </p:cNvPr>
            <p:cNvSpPr txBox="1"/>
            <p:nvPr/>
          </p:nvSpPr>
          <p:spPr>
            <a:xfrm>
              <a:off x="4623505" y="1581924"/>
              <a:ext cx="510448" cy="211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Desens-itized</a:t>
              </a:r>
              <a:endParaRPr sz="750" dirty="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96635DA-1CBA-3318-7CF1-B5817EB5D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6499" y="752065"/>
              <a:ext cx="0" cy="79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A25F02-0FEB-D4F2-1CCC-971741BDAB3C}"/>
              </a:ext>
            </a:extLst>
          </p:cNvPr>
          <p:cNvGrpSpPr/>
          <p:nvPr/>
        </p:nvGrpSpPr>
        <p:grpSpPr>
          <a:xfrm>
            <a:off x="6813270" y="1317269"/>
            <a:ext cx="1061300" cy="1385930"/>
            <a:chOff x="5602981" y="374938"/>
            <a:chExt cx="1061300" cy="1385930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B22A0A4-8261-C296-2B25-C50D52C9C80C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11" y="1540537"/>
              <a:ext cx="6564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Google Shape;618;p8">
              <a:extLst>
                <a:ext uri="{FF2B5EF4-FFF2-40B4-BE49-F238E27FC236}">
                  <a16:creationId xmlns:a16="http://schemas.microsoft.com/office/drawing/2014/main" id="{81F3E7BE-E63A-2CBE-0786-6576A594A59A}"/>
                </a:ext>
              </a:extLst>
            </p:cNvPr>
            <p:cNvSpPr txBox="1"/>
            <p:nvPr/>
          </p:nvSpPr>
          <p:spPr>
            <a:xfrm rot="16200000">
              <a:off x="5080850" y="1026807"/>
              <a:ext cx="1256192" cy="2119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75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Fractional occupancy</a:t>
              </a:r>
              <a:endParaRPr sz="75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9F49DC2-E88B-B09D-D383-67F36209D20D}"/>
                </a:ext>
              </a:extLst>
            </p:cNvPr>
            <p:cNvSpPr/>
            <p:nvPr/>
          </p:nvSpPr>
          <p:spPr>
            <a:xfrm>
              <a:off x="5960424" y="1064354"/>
              <a:ext cx="104937" cy="475488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0D120B1-671C-31A6-04EE-308B8BA1D3B3}"/>
                </a:ext>
              </a:extLst>
            </p:cNvPr>
            <p:cNvSpPr/>
            <p:nvPr/>
          </p:nvSpPr>
          <p:spPr>
            <a:xfrm>
              <a:off x="6181902" y="1069298"/>
              <a:ext cx="104937" cy="466396"/>
            </a:xfrm>
            <a:prstGeom prst="rect">
              <a:avLst/>
            </a:prstGeom>
            <a:solidFill>
              <a:schemeClr val="bg1">
                <a:lumMod val="85000"/>
                <a:alpha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Google Shape;618;p8">
              <a:extLst>
                <a:ext uri="{FF2B5EF4-FFF2-40B4-BE49-F238E27FC236}">
                  <a16:creationId xmlns:a16="http://schemas.microsoft.com/office/drawing/2014/main" id="{ADCB5269-7049-C9BA-E3BF-3D5E895039BC}"/>
                </a:ext>
              </a:extLst>
            </p:cNvPr>
            <p:cNvSpPr txBox="1"/>
            <p:nvPr/>
          </p:nvSpPr>
          <p:spPr>
            <a:xfrm>
              <a:off x="5602981" y="374938"/>
              <a:ext cx="1061300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Open vs. Closed</a:t>
              </a:r>
              <a:endParaRPr sz="750" dirty="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8" name="Google Shape;618;p8">
              <a:extLst>
                <a:ext uri="{FF2B5EF4-FFF2-40B4-BE49-F238E27FC236}">
                  <a16:creationId xmlns:a16="http://schemas.microsoft.com/office/drawing/2014/main" id="{3B3DCF08-607C-753D-C3B9-D1E50EFAAA43}"/>
                </a:ext>
              </a:extLst>
            </p:cNvPr>
            <p:cNvSpPr txBox="1"/>
            <p:nvPr/>
          </p:nvSpPr>
          <p:spPr>
            <a:xfrm>
              <a:off x="6027973" y="1544500"/>
              <a:ext cx="517731" cy="211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Closed</a:t>
              </a:r>
              <a:endParaRPr sz="750" dirty="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9" name="Google Shape;618;p8">
              <a:extLst>
                <a:ext uri="{FF2B5EF4-FFF2-40B4-BE49-F238E27FC236}">
                  <a16:creationId xmlns:a16="http://schemas.microsoft.com/office/drawing/2014/main" id="{96E1D6F0-F0C7-FBB8-13DE-F0C518FBE9D0}"/>
                </a:ext>
              </a:extLst>
            </p:cNvPr>
            <p:cNvSpPr txBox="1"/>
            <p:nvPr/>
          </p:nvSpPr>
          <p:spPr>
            <a:xfrm>
              <a:off x="5747788" y="1540537"/>
              <a:ext cx="510448" cy="211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dk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Open</a:t>
              </a:r>
              <a:endParaRPr sz="750" dirty="0">
                <a:solidFill>
                  <a:schemeClr val="dk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8BF18A-4B73-0794-5DD5-E40C87787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924" y="752063"/>
              <a:ext cx="0" cy="79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338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05CB25-60B3-3334-2CCC-2CC13F2A6A70}"/>
              </a:ext>
            </a:extLst>
          </p:cNvPr>
          <p:cNvSpPr/>
          <p:nvPr/>
        </p:nvSpPr>
        <p:spPr>
          <a:xfrm>
            <a:off x="131421" y="64104"/>
            <a:ext cx="5604705" cy="66917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diagram of a diagram of a blister&#10;&#10;AI-generated content may be incorrect.">
            <a:extLst>
              <a:ext uri="{FF2B5EF4-FFF2-40B4-BE49-F238E27FC236}">
                <a16:creationId xmlns:a16="http://schemas.microsoft.com/office/drawing/2014/main" id="{06CEF555-9BAC-BD15-8589-3FE7B5D9E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4" y="102150"/>
            <a:ext cx="5491980" cy="2273049"/>
          </a:xfrm>
          <a:prstGeom prst="rect">
            <a:avLst/>
          </a:prstGeom>
        </p:spPr>
      </p:pic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71B7CDD5-8A65-44E8-2474-3985E6267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47" y="2375199"/>
            <a:ext cx="1330809" cy="1382762"/>
          </a:xfrm>
          <a:prstGeom prst="rect">
            <a:avLst/>
          </a:prstGeom>
        </p:spPr>
      </p:pic>
      <p:pic>
        <p:nvPicPr>
          <p:cNvPr id="8" name="Picture 7" descr="A diagram of a closed and open confirmation score&#10;&#10;AI-generated content may be incorrect.">
            <a:extLst>
              <a:ext uri="{FF2B5EF4-FFF2-40B4-BE49-F238E27FC236}">
                <a16:creationId xmlns:a16="http://schemas.microsoft.com/office/drawing/2014/main" id="{72E16536-1F60-D990-CA78-CC6E9BE82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08" y="5339629"/>
            <a:ext cx="1342448" cy="1382762"/>
          </a:xfrm>
          <a:prstGeom prst="rect">
            <a:avLst/>
          </a:prstGeom>
        </p:spPr>
      </p:pic>
      <p:pic>
        <p:nvPicPr>
          <p:cNvPr id="10" name="Picture 9" descr="A diagram of a closed confirmation score&#10;&#10;AI-generated content may be incorrect.">
            <a:extLst>
              <a:ext uri="{FF2B5EF4-FFF2-40B4-BE49-F238E27FC236}">
                <a16:creationId xmlns:a16="http://schemas.microsoft.com/office/drawing/2014/main" id="{B62C37AF-D7E3-0CEE-9E5C-C55A9BBF5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47" y="3874142"/>
            <a:ext cx="1342566" cy="1382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9D1CD2-04B9-7A92-9589-6B1336B18D1B}"/>
              </a:ext>
            </a:extLst>
          </p:cNvPr>
          <p:cNvSpPr txBox="1"/>
          <p:nvPr/>
        </p:nvSpPr>
        <p:spPr>
          <a:xfrm>
            <a:off x="131421" y="1021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641EA-8CAF-C4AE-0FB3-555D48FD9ED4}"/>
              </a:ext>
            </a:extLst>
          </p:cNvPr>
          <p:cNvSpPr txBox="1"/>
          <p:nvPr/>
        </p:nvSpPr>
        <p:spPr>
          <a:xfrm>
            <a:off x="131421" y="20472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AECE38-B16F-792C-6D49-8E1F217E973E}"/>
              </a:ext>
            </a:extLst>
          </p:cNvPr>
          <p:cNvSpPr txBox="1"/>
          <p:nvPr/>
        </p:nvSpPr>
        <p:spPr>
          <a:xfrm>
            <a:off x="1821482" y="2047229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pic>
        <p:nvPicPr>
          <p:cNvPr id="17" name="Picture 16" descr="A graph of a curve&#10;&#10;AI-generated content may be incorrect.">
            <a:extLst>
              <a:ext uri="{FF2B5EF4-FFF2-40B4-BE49-F238E27FC236}">
                <a16:creationId xmlns:a16="http://schemas.microsoft.com/office/drawing/2014/main" id="{B70593A7-4C42-A17F-5AF6-9E0A30953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060" y="3924398"/>
            <a:ext cx="3943304" cy="1238150"/>
          </a:xfrm>
          <a:prstGeom prst="rect">
            <a:avLst/>
          </a:prstGeom>
        </p:spPr>
      </p:pic>
      <p:pic>
        <p:nvPicPr>
          <p:cNvPr id="19" name="Picture 18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1BFBF01F-951E-3614-4DD8-499D85F50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7059" y="5385295"/>
            <a:ext cx="3957103" cy="1238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80903D1-EC2B-6E6B-681B-2B71DA4E149B}"/>
              </a:ext>
            </a:extLst>
          </p:cNvPr>
          <p:cNvSpPr/>
          <p:nvPr/>
        </p:nvSpPr>
        <p:spPr>
          <a:xfrm>
            <a:off x="5809471" y="64103"/>
            <a:ext cx="6194145" cy="66917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008961CC-0AC7-C83A-E7EC-4F21EB0A5A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1002" y="102150"/>
            <a:ext cx="5511081" cy="31877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D261C4-A863-4F62-1A13-285699C0A3C2}"/>
              </a:ext>
            </a:extLst>
          </p:cNvPr>
          <p:cNvSpPr txBox="1"/>
          <p:nvPr/>
        </p:nvSpPr>
        <p:spPr>
          <a:xfrm>
            <a:off x="5809471" y="1021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pic>
        <p:nvPicPr>
          <p:cNvPr id="27" name="Picture 26" descr="A graph of a function&#10;&#10;AI-generated content may be incorrect.">
            <a:extLst>
              <a:ext uri="{FF2B5EF4-FFF2-40B4-BE49-F238E27FC236}">
                <a16:creationId xmlns:a16="http://schemas.microsoft.com/office/drawing/2014/main" id="{841F631D-FBCC-2233-5026-0787A08D8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3958" y="2405994"/>
            <a:ext cx="3943304" cy="1295657"/>
          </a:xfrm>
          <a:prstGeom prst="rect">
            <a:avLst/>
          </a:prstGeom>
        </p:spPr>
      </p:pic>
      <p:pic>
        <p:nvPicPr>
          <p:cNvPr id="29" name="Picture 28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22365789-0FF4-1994-956C-9CF62535D8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8789" y="3327979"/>
            <a:ext cx="3665520" cy="1167363"/>
          </a:xfrm>
          <a:prstGeom prst="rect">
            <a:avLst/>
          </a:prstGeom>
        </p:spPr>
      </p:pic>
      <p:pic>
        <p:nvPicPr>
          <p:cNvPr id="31" name="Picture 30" descr="A graph of a curve&#10;&#10;AI-generated content may be incorrect.">
            <a:extLst>
              <a:ext uri="{FF2B5EF4-FFF2-40B4-BE49-F238E27FC236}">
                <a16:creationId xmlns:a16="http://schemas.microsoft.com/office/drawing/2014/main" id="{FB7609E1-E47C-C872-9162-E3CE2BE9554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619"/>
          <a:stretch>
            <a:fillRect/>
          </a:stretch>
        </p:blipFill>
        <p:spPr>
          <a:xfrm>
            <a:off x="5831329" y="4460324"/>
            <a:ext cx="3569525" cy="1125131"/>
          </a:xfrm>
          <a:prstGeom prst="rect">
            <a:avLst/>
          </a:prstGeom>
        </p:spPr>
      </p:pic>
      <p:pic>
        <p:nvPicPr>
          <p:cNvPr id="36" name="Picture 35" descr="A comparison of a graph&#10;&#10;AI-generated content may be incorrect.">
            <a:extLst>
              <a:ext uri="{FF2B5EF4-FFF2-40B4-BE49-F238E27FC236}">
                <a16:creationId xmlns:a16="http://schemas.microsoft.com/office/drawing/2014/main" id="{BAA8580F-74F2-8096-B8F8-5D94E83C63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4309" y="3289932"/>
            <a:ext cx="2429905" cy="1121495"/>
          </a:xfrm>
          <a:prstGeom prst="rect">
            <a:avLst/>
          </a:prstGeom>
        </p:spPr>
      </p:pic>
      <p:pic>
        <p:nvPicPr>
          <p:cNvPr id="38" name="Picture 37" descr="A blue and red graph&#10;&#10;AI-generated content may be incorrect.">
            <a:extLst>
              <a:ext uri="{FF2B5EF4-FFF2-40B4-BE49-F238E27FC236}">
                <a16:creationId xmlns:a16="http://schemas.microsoft.com/office/drawing/2014/main" id="{5C52605F-6122-C9FF-4A22-36CE2A01D1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51769" y="4463960"/>
            <a:ext cx="2365506" cy="1121495"/>
          </a:xfrm>
          <a:prstGeom prst="rect">
            <a:avLst/>
          </a:prstGeom>
        </p:spPr>
      </p:pic>
      <p:pic>
        <p:nvPicPr>
          <p:cNvPr id="50" name="Picture 49" descr="A graph of a number of times&#10;&#10;AI-generated content may be incorrect.">
            <a:extLst>
              <a:ext uri="{FF2B5EF4-FFF2-40B4-BE49-F238E27FC236}">
                <a16:creationId xmlns:a16="http://schemas.microsoft.com/office/drawing/2014/main" id="{D988E1F6-FD6F-7ABA-4B53-05F12E0E2E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8788" y="5570228"/>
            <a:ext cx="3563923" cy="1174775"/>
          </a:xfrm>
          <a:prstGeom prst="rect">
            <a:avLst/>
          </a:prstGeom>
        </p:spPr>
      </p:pic>
      <p:pic>
        <p:nvPicPr>
          <p:cNvPr id="52" name="Picture 51" descr="A graph of a blue line&#10;&#10;AI-generated content may be incorrect.">
            <a:extLst>
              <a:ext uri="{FF2B5EF4-FFF2-40B4-BE49-F238E27FC236}">
                <a16:creationId xmlns:a16="http://schemas.microsoft.com/office/drawing/2014/main" id="{4A694173-FA14-E3A9-EEE6-B2A30297FB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51769" y="5575061"/>
            <a:ext cx="1186249" cy="1124465"/>
          </a:xfrm>
          <a:prstGeom prst="rect">
            <a:avLst/>
          </a:prstGeom>
        </p:spPr>
      </p:pic>
      <p:pic>
        <p:nvPicPr>
          <p:cNvPr id="54" name="Picture 53" descr="A red and black background&#10;&#10;AI-generated content may be incorrect.">
            <a:extLst>
              <a:ext uri="{FF2B5EF4-FFF2-40B4-BE49-F238E27FC236}">
                <a16:creationId xmlns:a16="http://schemas.microsoft.com/office/drawing/2014/main" id="{47777A10-EE76-3AC1-EEB1-F0A77FB326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40601" y="5618298"/>
            <a:ext cx="976674" cy="103799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83EC4F-6E3C-A8F1-003A-A155E9F83833}"/>
              </a:ext>
            </a:extLst>
          </p:cNvPr>
          <p:cNvSpPr txBox="1"/>
          <p:nvPr/>
        </p:nvSpPr>
        <p:spPr>
          <a:xfrm>
            <a:off x="5809471" y="296446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A64F87-EB65-2161-E8F4-918D96BB4D9D}"/>
              </a:ext>
            </a:extLst>
          </p:cNvPr>
          <p:cNvSpPr txBox="1"/>
          <p:nvPr/>
        </p:nvSpPr>
        <p:spPr>
          <a:xfrm>
            <a:off x="5774155" y="3290500"/>
            <a:ext cx="229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EDE157-2D47-EE74-55A2-BF6DB4A55DDC}"/>
              </a:ext>
            </a:extLst>
          </p:cNvPr>
          <p:cNvSpPr txBox="1"/>
          <p:nvPr/>
        </p:nvSpPr>
        <p:spPr>
          <a:xfrm>
            <a:off x="5762432" y="449534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21161D-D8CD-BAF9-0AFF-C3FB6844821D}"/>
              </a:ext>
            </a:extLst>
          </p:cNvPr>
          <p:cNvSpPr txBox="1"/>
          <p:nvPr/>
        </p:nvSpPr>
        <p:spPr>
          <a:xfrm>
            <a:off x="5749824" y="5549789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III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D257D0-8A4F-12A9-392A-5B31C2E0B534}"/>
              </a:ext>
            </a:extLst>
          </p:cNvPr>
          <p:cNvSpPr txBox="1"/>
          <p:nvPr/>
        </p:nvSpPr>
        <p:spPr>
          <a:xfrm>
            <a:off x="1730260" y="2308856"/>
            <a:ext cx="229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C81EF7-13E4-23E0-4744-EC0BA4506B72}"/>
              </a:ext>
            </a:extLst>
          </p:cNvPr>
          <p:cNvSpPr txBox="1"/>
          <p:nvPr/>
        </p:nvSpPr>
        <p:spPr>
          <a:xfrm>
            <a:off x="1663715" y="371932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D5CDD9-4C3F-218E-577B-D86627E370C3}"/>
              </a:ext>
            </a:extLst>
          </p:cNvPr>
          <p:cNvSpPr txBox="1"/>
          <p:nvPr/>
        </p:nvSpPr>
        <p:spPr>
          <a:xfrm>
            <a:off x="1621227" y="5144819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75185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7841</TotalTime>
  <Words>515</Words>
  <Application>Microsoft Macintosh PowerPoint</Application>
  <PresentationFormat>Widescreen</PresentationFormat>
  <Paragraphs>301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Pritchard</dc:creator>
  <cp:lastModifiedBy>Simon Pritchard</cp:lastModifiedBy>
  <cp:revision>8</cp:revision>
  <dcterms:created xsi:type="dcterms:W3CDTF">2025-06-02T18:14:55Z</dcterms:created>
  <dcterms:modified xsi:type="dcterms:W3CDTF">2025-06-08T04:56:01Z</dcterms:modified>
</cp:coreProperties>
</file>